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25"/>
  </p:notesMasterIdLst>
  <p:sldIdLst>
    <p:sldId id="256" r:id="rId2"/>
    <p:sldId id="274" r:id="rId3"/>
    <p:sldId id="290" r:id="rId4"/>
    <p:sldId id="291" r:id="rId5"/>
    <p:sldId id="301" r:id="rId6"/>
    <p:sldId id="267" r:id="rId7"/>
    <p:sldId id="284" r:id="rId8"/>
    <p:sldId id="293" r:id="rId9"/>
    <p:sldId id="270" r:id="rId10"/>
    <p:sldId id="294" r:id="rId11"/>
    <p:sldId id="273" r:id="rId12"/>
    <p:sldId id="285" r:id="rId13"/>
    <p:sldId id="271" r:id="rId14"/>
    <p:sldId id="295" r:id="rId15"/>
    <p:sldId id="280" r:id="rId16"/>
    <p:sldId id="282" r:id="rId17"/>
    <p:sldId id="286" r:id="rId18"/>
    <p:sldId id="287" r:id="rId19"/>
    <p:sldId id="289" r:id="rId20"/>
    <p:sldId id="296" r:id="rId21"/>
    <p:sldId id="297" r:id="rId22"/>
    <p:sldId id="298" r:id="rId23"/>
    <p:sldId id="299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58"/>
    <p:restoredTop sz="94766"/>
  </p:normalViewPr>
  <p:slideViewPr>
    <p:cSldViewPr snapToGrid="0">
      <p:cViewPr varScale="1">
        <p:scale>
          <a:sx n="183" d="100"/>
          <a:sy n="183" d="100"/>
        </p:scale>
        <p:origin x="1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FDC6AA-66F6-B74F-A812-A0F8A54D6837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937028-0B03-BD4B-94F4-25B22CA61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37028-0B03-BD4B-94F4-25B22CA61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37028-0B03-BD4B-94F4-25B22CA61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1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FA2E638-8905-824F-B482-74BE788B387C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2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22A9-BF9C-7041-AECE-CBE54E4C5CB7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49A-694D-BA48-869D-81EE286D761E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2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542E-D252-474E-8BC7-7338077533D3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3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5BE0-0042-CC47-8FD4-77B54A5716B3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CE02-0AE8-C140-A315-18E8219FE056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35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8EE4-8891-3248-A9EB-D5D6CA824C38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98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7F129E2-9690-B747-A299-0C05307F11C9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D8FC69E-C592-9A40-8822-C83D7375E7CA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5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A3971-22B7-4242-9B99-2E06A681FBBD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1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2E17E-6E75-784F-80C1-FF5F4788E9AE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5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1214-BA35-854B-924D-E2E552DC664A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F98A-85D8-FF45-9202-6421AD85F32C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4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1FF4-E501-F141-84CC-4802B7D80E37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0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920D2-B0DF-D54C-84E9-4AFE9068EDD0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23CE-5E79-1246-AF30-C90FD8893B35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5739-FCE5-094F-9DB7-00AC127F0144}" type="datetime2">
              <a:rPr lang="en-US" smtClean="0"/>
              <a:t>Tuesday, May 2,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06143C8-EF0C-9042-804C-EF064E1C0BE7}" type="datetime2">
              <a:rPr lang="en-US" smtClean="0"/>
              <a:t>Tuesday, May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4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safari&amp;rls=en&amp;q=blessed+assurance+jesus+is+mine+youtube&amp;ie=UTF-8&amp;oe=UTF-8#fpstate=ive&amp;vld=cid:03b14f46,vid:1WQdwkCdXpU" TargetMode="External"/><Relationship Id="rId2" Type="http://schemas.openxmlformats.org/officeDocument/2006/relationships/hyperlink" Target="https://www.youtube.com/watch?v=_gbw05uwDT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-15v9iworAU&amp;t=19s" TargetMode="External"/><Relationship Id="rId4" Type="http://schemas.openxmlformats.org/officeDocument/2006/relationships/hyperlink" Target="https://www.youtube.com/watch?v=XgMHAJbVYQ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84uzXYBb5o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13ffki1_74" TargetMode="External"/><Relationship Id="rId3" Type="http://schemas.openxmlformats.org/officeDocument/2006/relationships/hyperlink" Target="https://www.youtube.com/watch?v=ffrs68B3Lcw" TargetMode="External"/><Relationship Id="rId7" Type="http://schemas.openxmlformats.org/officeDocument/2006/relationships/hyperlink" Target="https://www.youtube.com/watch?v=6CMclLT_Hjg" TargetMode="External"/><Relationship Id="rId2" Type="http://schemas.openxmlformats.org/officeDocument/2006/relationships/hyperlink" Target="https://www.youtube.com/watch?v=bONV_YZCKd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36ifo5PYwE" TargetMode="External"/><Relationship Id="rId5" Type="http://schemas.openxmlformats.org/officeDocument/2006/relationships/hyperlink" Target="https://www.youtube.com/watch?v=u4qbmPpfG6s" TargetMode="External"/><Relationship Id="rId10" Type="http://schemas.openxmlformats.org/officeDocument/2006/relationships/hyperlink" Target="https://www.youtube.com/watch?v=PVwz4qXs_XQ" TargetMode="External"/><Relationship Id="rId4" Type="http://schemas.openxmlformats.org/officeDocument/2006/relationships/hyperlink" Target="https://www.youtube.com/watch?v=G-N9_SdxW4c" TargetMode="External"/><Relationship Id="rId9" Type="http://schemas.openxmlformats.org/officeDocument/2006/relationships/hyperlink" Target="https://www.youtube.com/watch?v=FU1u6Lmz27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He_qmo3gX4" TargetMode="External"/><Relationship Id="rId3" Type="http://schemas.openxmlformats.org/officeDocument/2006/relationships/hyperlink" Target="https://www.youtube.com/watch?v=UGMEkjmsLlc" TargetMode="External"/><Relationship Id="rId7" Type="http://schemas.openxmlformats.org/officeDocument/2006/relationships/hyperlink" Target="https://www.youtube.com/watch?v=spE-BE23qxA" TargetMode="External"/><Relationship Id="rId2" Type="http://schemas.openxmlformats.org/officeDocument/2006/relationships/hyperlink" Target="https://www.youtube.com/watch?v=wdNASJDwvA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bRV3J4n8cc" TargetMode="External"/><Relationship Id="rId11" Type="http://schemas.openxmlformats.org/officeDocument/2006/relationships/hyperlink" Target="https://www.youtube.com/watch?v=T5C9FfVA-OI" TargetMode="External"/><Relationship Id="rId5" Type="http://schemas.openxmlformats.org/officeDocument/2006/relationships/hyperlink" Target="https://www.youtube.com/watch?v=Cc0QVWzCv9k??modestbranding=1;HD=1;rel=0;showinfo=0" TargetMode="External"/><Relationship Id="rId10" Type="http://schemas.openxmlformats.org/officeDocument/2006/relationships/hyperlink" Target="https://www.youtube.com/watch?v=ruge9GsLyBA" TargetMode="External"/><Relationship Id="rId4" Type="http://schemas.openxmlformats.org/officeDocument/2006/relationships/hyperlink" Target="https://www.youtube.com/watch?v=q9SIHGTys74" TargetMode="External"/><Relationship Id="rId9" Type="http://schemas.openxmlformats.org/officeDocument/2006/relationships/hyperlink" Target="https://www.youtube.com/watch?v=sEWTMyiWmiQ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kx8WAycYAc" TargetMode="External"/><Relationship Id="rId3" Type="http://schemas.openxmlformats.org/officeDocument/2006/relationships/hyperlink" Target="https://www.youtube.com/watch?v=JEh7Vt9sxmc" TargetMode="External"/><Relationship Id="rId7" Type="http://schemas.openxmlformats.org/officeDocument/2006/relationships/hyperlink" Target="https://www.youtube.com/watch?v=ZdBVBLxEDJ0" TargetMode="External"/><Relationship Id="rId2" Type="http://schemas.openxmlformats.org/officeDocument/2006/relationships/hyperlink" Target="https://www.youtube.com/watch?v=s55Y3uVdYW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O4uIyz_d90" TargetMode="External"/><Relationship Id="rId5" Type="http://schemas.openxmlformats.org/officeDocument/2006/relationships/hyperlink" Target="https://www.youtube.com/watch?v=ymrZO1PZbU4" TargetMode="External"/><Relationship Id="rId4" Type="http://schemas.openxmlformats.org/officeDocument/2006/relationships/hyperlink" Target="https://www.youtube.com/watch?v=sx1eMwlDFb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URklF4aUL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cbf.ca/2019/it-is-well-with-my-soul/" TargetMode="External"/><Relationship Id="rId2" Type="http://schemas.openxmlformats.org/officeDocument/2006/relationships/hyperlink" Target="https://www.youtube.com/watch?v=mcYgJ0kqmz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qrya00iY34&amp;list=RDLViqrya00iY34&amp;start_radio=1&amp;rv=iqrya00iY34&amp;t=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A53A7284-5A94-3B52-1DF3-8593A74ED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5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3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1CE9B-4A0C-B7FA-04B1-CC6918B18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195541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會眾詩歌綜欖</a:t>
            </a:r>
            <a:br>
              <a:rPr lang="en-US" sz="6000" b="1" dirty="0"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en-US" sz="6000" dirty="0">
                <a:latin typeface="Book Antiqua" panose="02040602050305030304" pitchFamily="18" charset="0"/>
                <a:ea typeface="FangSong" panose="02010609060101010101" pitchFamily="49" charset="-122"/>
              </a:rPr>
              <a:t>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7EEF7-280D-5B3F-4873-8E107FDC7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謝林芳蘭</a:t>
            </a:r>
            <a:endParaRPr lang="en-US" sz="4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ctr"/>
            <a:r>
              <a:rPr lang="en-US" altLang="zh-TW" sz="4400" dirty="0">
                <a:latin typeface="Palatino" pitchFamily="2" charset="77"/>
                <a:ea typeface="Palatino" pitchFamily="2" charset="77"/>
              </a:rPr>
              <a:t>2023</a:t>
            </a:r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年五月</a:t>
            </a:r>
            <a:r>
              <a:rPr lang="en-US" altLang="zh-TW" sz="4400" dirty="0">
                <a:latin typeface="Book Antiqua" panose="02040602050305030304" pitchFamily="18" charset="0"/>
                <a:ea typeface="FangSong" panose="02010609060101010101" pitchFamily="49" charset="-122"/>
              </a:rPr>
              <a:t>5</a:t>
            </a:r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  <a:endParaRPr lang="en-US" sz="4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6072D-D4C4-FAF0-B30F-87F34710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8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2841-1FC9-220F-E3DC-E3A38F7B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4000" b="1" i="0" u="none" strike="noStrike" dirty="0">
                <a:solidFill>
                  <a:schemeClr val="bg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斯帕</a:t>
            </a:r>
            <a:r>
              <a:rPr lang="ja-JP" altLang="en-US" sz="4000" b="1" i="0" u="none" strike="noStrike">
                <a:solidFill>
                  <a:schemeClr val="bg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弗德移民到</a:t>
            </a:r>
            <a:r>
              <a:rPr lang="ja-JP" altLang="en-US" sz="4000" b="1" i="0" u="none" strike="noStrike" dirty="0">
                <a:solidFill>
                  <a:schemeClr val="bg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耶路薩冷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9D068-7395-37F3-B126-0774AD42E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487" y="2887589"/>
            <a:ext cx="5414513" cy="36318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7CAF9E-3BB8-598D-A83A-61ADB3C0C680}"/>
              </a:ext>
            </a:extLst>
          </p:cNvPr>
          <p:cNvSpPr txBox="1"/>
          <p:nvPr/>
        </p:nvSpPr>
        <p:spPr>
          <a:xfrm>
            <a:off x="3048000" y="32364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411C90C0-76F5-4F59-142D-442021B00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56" y="2168246"/>
            <a:ext cx="3672069" cy="46897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882C3-595B-0E93-29B4-18C4A4AD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8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4978-038A-C66F-0292-52C8E08E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福音詩歌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1BA4-7F1C-7B3D-FA65-C08646532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芬妮</a:t>
            </a:r>
            <a:r>
              <a:rPr lang="zh-TW" altLang="en-US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．</a:t>
            </a:r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克羅斯比</a:t>
            </a:r>
            <a:r>
              <a:rPr lang="en-US" altLang="zh-TW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(Fanny Crosby, 1820-1915 )</a:t>
            </a:r>
            <a:r>
              <a:rPr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為聖詩史上最</a:t>
            </a:r>
            <a:r>
              <a:rPr lang="en-US" sz="26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重要的福音詩歌作者之一</a:t>
            </a:r>
            <a:endParaRPr lang="en-US" sz="26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en-US" sz="24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生下來六週左右，眼睛發炎</a:t>
            </a:r>
            <a:r>
              <a:rPr lang="en-US" sz="2400" b="1" dirty="0">
                <a:latin typeface="Book Antiqua" panose="02040602050305030304" pitchFamily="18" charset="0"/>
                <a:ea typeface="FangSong" panose="02010609060101010101" pitchFamily="49" charset="-122"/>
              </a:rPr>
              <a:t>，「</a:t>
            </a:r>
            <a:r>
              <a:rPr lang="en-US" sz="24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蒙古大夫」放錯藥在她眼睛上，導至失明</a:t>
            </a:r>
            <a:endParaRPr lang="en-US" sz="24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en-US" sz="2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就讀紐約市盲人學校，畢業後回到母校教學</a:t>
            </a:r>
            <a:endParaRPr lang="en-US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1"/>
            <a:r>
              <a:rPr lang="en-US" sz="2600" b="1" dirty="0">
                <a:latin typeface="FangSong" panose="02010609060101010101" pitchFamily="49" charset="-122"/>
                <a:ea typeface="FangSong" panose="02010609060101010101" pitchFamily="49" charset="-122"/>
              </a:rPr>
              <a:t>44歲時開始寫作聖詩與福音詩歌，至少有</a:t>
            </a:r>
            <a:r>
              <a:rPr lang="en-US" sz="2600" b="1" dirty="0">
                <a:latin typeface="Book Antiqua" panose="02040602050305030304" pitchFamily="18" charset="0"/>
                <a:ea typeface="FangSong" panose="02010609060101010101" pitchFamily="49" charset="-122"/>
              </a:rPr>
              <a:t>九千</a:t>
            </a:r>
            <a:r>
              <a:rPr lang="en-US" sz="2600" b="1" dirty="0">
                <a:latin typeface="FangSong" panose="02010609060101010101" pitchFamily="49" charset="-122"/>
                <a:ea typeface="FangSong" panose="02010609060101010101" pitchFamily="49" charset="-122"/>
              </a:rPr>
              <a:t>多首之多，深受教會歡迎</a:t>
            </a:r>
          </a:p>
          <a:p>
            <a:pPr lvl="1"/>
            <a:r>
              <a:rPr lang="en-US" sz="26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多位作曲家將她的詩歌譜曲，由特約的出版社發行</a:t>
            </a:r>
            <a:endParaRPr lang="en-US" sz="26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1"/>
            <a:r>
              <a:rPr lang="zh-TW" altLang="en-US" sz="2400" b="1" dirty="0">
                <a:latin typeface="Book Antiqua" panose="02040602050305030304" pitchFamily="18" charset="0"/>
                <a:ea typeface="FangSong" panose="02010609060101010101" pitchFamily="49" charset="-122"/>
              </a:rPr>
              <a:t>穆迪與桑基佈道會成功的原因之一就是歌唱芬妮的福音詩歌</a:t>
            </a:r>
            <a:endParaRPr lang="en-US" sz="26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lvl="1" indent="0">
              <a:buNone/>
            </a:pPr>
            <a:endParaRPr lang="en-US" sz="22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4"/>
            <a:endParaRPr lang="en-US" sz="18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4"/>
            <a:endParaRPr lang="en-US" sz="18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0589A-EAD5-DB03-CEA8-81A9F0BF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38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055D7-BFF2-E7D9-E13E-CD5F6315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芬妮</a:t>
            </a:r>
            <a:r>
              <a:rPr lang="zh-TW" altLang="en-US" sz="36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．</a:t>
            </a:r>
            <a:r>
              <a:rPr lang="zh-TW" altLang="en-US" sz="36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克羅斯比</a:t>
            </a:r>
            <a:br>
              <a:rPr lang="en-US" altLang="zh-TW" sz="36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</a:br>
            <a:r>
              <a:rPr lang="en-US" altLang="zh-TW" sz="36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(Fanny Crosby, 1820-1915 )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picture containing text, person, white, old&#10;&#10;Description automatically generated">
            <a:extLst>
              <a:ext uri="{FF2B5EF4-FFF2-40B4-BE49-F238E27FC236}">
                <a16:creationId xmlns:a16="http://schemas.microsoft.com/office/drawing/2014/main" id="{52CDA50A-8935-C4CC-82B9-A5AC11DC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933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7A13C6-53D4-BC35-23D8-25D571431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電影</a:t>
            </a:r>
            <a:r>
              <a:rPr lang="en-US" sz="28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The Fanny Crosby Story</a:t>
            </a:r>
          </a:p>
          <a:p>
            <a:pPr lvl="1"/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可在美國的</a:t>
            </a:r>
            <a:r>
              <a:rPr lang="en-US" altLang="zh-TW" sz="2400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Amazon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網站上購買或租借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790F1-682F-0AFD-3385-396C27C2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41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69CA-DAB4-1470-4A27-48D9B333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3600" b="1" dirty="0">
                <a:latin typeface="FangSong" panose="02010609060101010101" pitchFamily="49" charset="-122"/>
                <a:ea typeface="FangSong" panose="02010609060101010101" pitchFamily="49" charset="-122"/>
              </a:rPr>
              <a:t>福音詩歌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56F8-6EE8-B61E-29E7-D95BDC9ED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731986"/>
          </a:xfrm>
        </p:spPr>
        <p:txBody>
          <a:bodyPr>
            <a:normAutofit fontScale="92500" lnSpcReduction="10000"/>
          </a:bodyPr>
          <a:lstStyle/>
          <a:p>
            <a:pPr marL="400050"/>
            <a:r>
              <a:rPr lang="zh-TW" altLang="en-US" sz="26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芬妮</a:t>
            </a:r>
            <a:r>
              <a:rPr lang="zh-TW" altLang="en-US" sz="26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．</a:t>
            </a:r>
            <a:r>
              <a:rPr lang="zh-TW" altLang="en-US" sz="26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克羅斯比著名</a:t>
            </a:r>
            <a:r>
              <a:rPr lang="en-US" sz="26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的詩歌</a:t>
            </a:r>
            <a:r>
              <a:rPr 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:	</a:t>
            </a:r>
          </a:p>
          <a:p>
            <a:pPr marL="800100" lvl="1"/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「有福的確據」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(“Blessed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Assurance,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Jesus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is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Mine,” </a:t>
            </a:r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讚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#280; </a:t>
            </a:r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#321)</a:t>
            </a:r>
          </a:p>
          <a:p>
            <a:pPr marL="1200150" lvl="2"/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https://www.youtube.com/watch?v=_gbw05uwDT0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(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中文）</a:t>
            </a:r>
            <a:endParaRPr lang="en-US" altLang="zh-TW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1200150" lvl="2"/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https://www.google.com/search?client=safari&amp;rls=en&amp;q=blessed+assurance+jesus+is+mine+youtube&amp;ie=UTF-8&amp;oe=UTF-8#fpstate=ive&amp;vld=cid:03b14f46,vid:1WQdwkCdXpU</a:t>
            </a:r>
            <a:r>
              <a:rPr lang="zh-TW" alt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英文）</a:t>
            </a:r>
            <a:endParaRPr lang="en-US" altLang="zh-TW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800100" lvl="1"/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「榮耀歸於真神」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 “To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God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Be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the</a:t>
            </a:r>
            <a:r>
              <a:rPr lang="zh-TW" alt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Glory,”</a:t>
            </a:r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讚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#11; </a:t>
            </a:r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#59 )</a:t>
            </a:r>
            <a:r>
              <a:rPr lang="en-US" sz="22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	</a:t>
            </a:r>
          </a:p>
          <a:p>
            <a:pPr marL="1200150" lvl="2"/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https://www.youtube.com/watch?v=XgMHAJbVYQM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中文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)</a:t>
            </a:r>
          </a:p>
          <a:p>
            <a:pPr marL="1200150" lvl="2"/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https://www.youtube.com/watch?v=-15v9iworAU&amp;t=19s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英文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)</a:t>
            </a:r>
          </a:p>
          <a:p>
            <a:pPr marL="1657350" lvl="3"/>
            <a:endParaRPr lang="en-US" sz="18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93441-9F25-D382-7B1B-6980593A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26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 descr="Two music sheets folded to form a heart shape">
            <a:extLst>
              <a:ext uri="{FF2B5EF4-FFF2-40B4-BE49-F238E27FC236}">
                <a16:creationId xmlns:a16="http://schemas.microsoft.com/office/drawing/2014/main" id="{CFCC4DDB-535B-B004-BD37-BC3DD2BB6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41" r="-1" b="1227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05B8-B061-FDE3-B2BF-5B547B84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611432"/>
            <a:ext cx="10407602" cy="10215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比較福音詩歌與聖詩</a:t>
            </a:r>
            <a:endParaRPr lang="en-US" sz="4000" b="1" dirty="0">
              <a:solidFill>
                <a:srgbClr val="EBEBEB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9750ED-CDFA-4F04-D6E5-B9BA556FE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99" y="5722374"/>
            <a:ext cx="10407602" cy="487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cap="all" dirty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《</a:t>
            </a:r>
            <a:r>
              <a:rPr lang="en-US" sz="2400" b="1" cap="all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無盡的歌</a:t>
            </a:r>
            <a:r>
              <a:rPr lang="en-US" sz="2400" b="1" cap="all" dirty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》, </a:t>
            </a:r>
            <a:r>
              <a:rPr lang="en-US" sz="2400" cap="all" dirty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p. 167</a:t>
            </a:r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CABEB-90E1-CB0B-FF1C-7035360B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accent2"/>
                </a:solidFill>
              </a:rPr>
              <a:t>14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13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87E6-0B18-8203-45A5-4640C08C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黑人靈歌</a:t>
            </a:r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TW" sz="4400" dirty="0">
                <a:latin typeface="Book Antiqua" panose="02040602050305030304" pitchFamily="18" charset="0"/>
                <a:ea typeface="FangSong" panose="02010609060101010101" pitchFamily="49" charset="-122"/>
              </a:rPr>
              <a:t>(Spirituals)</a:t>
            </a:r>
            <a:endParaRPr lang="en-US" sz="44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BD94-087F-23C8-80A9-3B2681FE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69219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歌詞、旋律簡單，抒發黑奴現今所受的苦難與響往將來回天家得自由的日子</a:t>
            </a:r>
            <a:endParaRPr lang="en-US" sz="2400" b="1" dirty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1"/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受苦之歌，速度緩慢、哀傷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2"/>
            <a:r>
              <a:rPr lang="en-US" sz="16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Nobody knows the trouble I have seen”</a:t>
            </a:r>
          </a:p>
          <a:p>
            <a:pPr lvl="3"/>
            <a:r>
              <a:rPr lang="en-US" sz="18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https://www.youtube.com/watch?v=084uzXYBb5o</a:t>
            </a:r>
            <a:endParaRPr lang="en-US" sz="1800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喜樂之歌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(Jubilee)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，</a:t>
            </a:r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速度快、使用大量的切分音</a:t>
            </a:r>
            <a:endParaRPr lang="en-US" sz="24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“Rock-a My Soul in the Bosom of Abraham” (</a:t>
            </a:r>
            <a:r>
              <a:rPr 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路加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16:22-23)</a:t>
            </a:r>
          </a:p>
          <a:p>
            <a:pPr lvl="3"/>
            <a:r>
              <a:rPr lang="en-US" sz="18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https://</a:t>
            </a:r>
            <a:r>
              <a:rPr lang="en-US" sz="1800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www.youtube.com</a:t>
            </a:r>
            <a:r>
              <a:rPr lang="en-US" sz="18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watch?v</a:t>
            </a:r>
            <a:r>
              <a:rPr lang="en-US" sz="18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=6o7qIQ5iRxM </a:t>
            </a:r>
            <a:r>
              <a:rPr lang="en-US" sz="16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		</a:t>
            </a:r>
          </a:p>
          <a:p>
            <a:endParaRPr lang="en-US" sz="20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9F2E0-552A-5A5A-3123-200484FE1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D649-4AA8-905E-7F18-33D8FD78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	</a:t>
            </a:r>
            <a:r>
              <a:rPr lang="en-US" sz="4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結語</a:t>
            </a:r>
            <a:endParaRPr lang="en-US" sz="4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94661-00EF-7163-A327-83AB6115C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00257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感謝神！早期千里迢迢到中國傳福音的宣教士，將聖詩翻譯成當地的方言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-US" sz="2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福州、廈門、廣東、潮州、汕頭、寧波、杭州、上海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)，</a:t>
            </a:r>
            <a:r>
              <a:rPr lang="en-US" sz="2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藉著唱詩傳講福音，教導聖經的真理</a:t>
            </a:r>
            <a:endParaRPr lang="en-US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4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感謝神！衛理公會差派第一位音樂宣教士范天祥</a:t>
            </a:r>
            <a:r>
              <a:rPr lang="en-US" sz="2400" b="1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(Bliss </a:t>
            </a:r>
            <a:r>
              <a:rPr lang="en-US" sz="2400" dirty="0" err="1">
                <a:latin typeface="Book Antiqua" panose="02040602050305030304" pitchFamily="18" charset="0"/>
                <a:ea typeface="FangSong" panose="02010609060101010101" pitchFamily="49" charset="-122"/>
              </a:rPr>
              <a:t>Wiant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, 1895-1975) </a:t>
            </a:r>
            <a:r>
              <a:rPr lang="en-US" sz="24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夫婦到北京宣教</a:t>
            </a:r>
            <a:endParaRPr lang="en-US" sz="24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en-US" sz="2200" dirty="0">
                <a:latin typeface="Book Antiqua" panose="02040602050305030304" pitchFamily="18" charset="0"/>
                <a:ea typeface="FangSong" panose="02010609060101010101" pitchFamily="49" charset="-122"/>
              </a:rPr>
              <a:t>1927</a:t>
            </a:r>
            <a:r>
              <a:rPr lang="en-US" sz="22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年在燕京大學設立音樂系</a:t>
            </a:r>
            <a:r>
              <a:rPr lang="en-US" sz="2200" b="1" dirty="0">
                <a:latin typeface="FangSong" panose="02010609060101010101" pitchFamily="49" charset="-122"/>
                <a:ea typeface="FangSong" panose="02010609060101010101" pitchFamily="49" charset="-122"/>
              </a:rPr>
              <a:t>，造就許多早期中國的音樂家</a:t>
            </a:r>
          </a:p>
          <a:p>
            <a:pPr lvl="1"/>
            <a:r>
              <a:rPr lang="en-US" sz="2200" dirty="0">
                <a:latin typeface="Book Antiqua" panose="02040602050305030304" pitchFamily="18" charset="0"/>
                <a:ea typeface="FangSong" panose="02010609060101010101" pitchFamily="49" charset="-122"/>
              </a:rPr>
              <a:t>1928-1950</a:t>
            </a:r>
            <a:r>
              <a:rPr lang="en-US" sz="22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年在北京，</a:t>
            </a:r>
            <a:r>
              <a:rPr lang="en-US" sz="2200" b="1" dirty="0">
                <a:latin typeface="FangSong" panose="02010609060101010101" pitchFamily="49" charset="-122"/>
                <a:ea typeface="FangSong" panose="02010609060101010101" pitchFamily="49" charset="-122"/>
              </a:rPr>
              <a:t>於聖誕節期間，每年都</a:t>
            </a:r>
            <a:r>
              <a:rPr lang="en-US" sz="2200" b="1" dirty="0">
                <a:latin typeface="Book Antiqua" panose="02040602050305030304" pitchFamily="18" charset="0"/>
                <a:ea typeface="FangSong" panose="02010609060101010101" pitchFamily="49" charset="-122"/>
              </a:rPr>
              <a:t>指揮</a:t>
            </a:r>
            <a:r>
              <a:rPr lang="en-US" sz="2200" b="1" dirty="0">
                <a:latin typeface="FangSong" panose="02010609060101010101" pitchFamily="49" charset="-122"/>
                <a:ea typeface="FangSong" panose="02010609060101010101" pitchFamily="49" charset="-122"/>
              </a:rPr>
              <a:t>韓德爾的神劇《彌賽亞》</a:t>
            </a:r>
          </a:p>
          <a:p>
            <a:pPr lvl="1"/>
            <a:r>
              <a:rPr lang="en-US" sz="22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代表性的詩歌</a:t>
            </a:r>
            <a:r>
              <a:rPr lang="en-US" sz="2200" b="1" dirty="0">
                <a:latin typeface="FangSong" panose="02010609060101010101" pitchFamily="49" charset="-122"/>
                <a:ea typeface="FangSong" panose="02010609060101010101" pitchFamily="49" charset="-122"/>
              </a:rPr>
              <a:t>：</a:t>
            </a:r>
          </a:p>
          <a:p>
            <a:pPr lvl="2"/>
            <a:r>
              <a:rPr 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「</a:t>
            </a:r>
            <a:r>
              <a:rPr lang="en-US" sz="20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清晨歌</a:t>
            </a:r>
            <a:r>
              <a:rPr 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」(讚</a:t>
            </a:r>
            <a:r>
              <a:rPr lang="en-US" sz="2000" dirty="0">
                <a:latin typeface="Book Antiqua" panose="02040602050305030304" pitchFamily="18" charset="0"/>
                <a:ea typeface="FangSong" panose="02010609060101010101" pitchFamily="49" charset="-122"/>
              </a:rPr>
              <a:t>#148</a:t>
            </a:r>
            <a:r>
              <a:rPr lang="en-US" sz="2000" b="1" dirty="0">
                <a:latin typeface="FangSong" panose="02010609060101010101" pitchFamily="49" charset="-122"/>
                <a:ea typeface="FangSong" panose="02010609060101010101" pitchFamily="49" charset="-122"/>
              </a:rPr>
              <a:t>)，</a:t>
            </a:r>
            <a:r>
              <a:rPr lang="en-US" sz="20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胡德愛作曲，范天祥修訂</a:t>
            </a:r>
            <a:endParaRPr lang="en-US" sz="20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3"/>
            <a:r>
              <a:rPr lang="en-US" sz="1800" dirty="0">
                <a:latin typeface="Book Antiqua" panose="02040602050305030304" pitchFamily="18" charset="0"/>
                <a:ea typeface="FangSong" panose="02010609060101010101" pitchFamily="49" charset="-122"/>
              </a:rPr>
              <a:t>https://</a:t>
            </a:r>
            <a:r>
              <a:rPr lang="en-US" sz="1800" dirty="0" err="1">
                <a:latin typeface="Book Antiqua" panose="02040602050305030304" pitchFamily="18" charset="0"/>
                <a:ea typeface="FangSong" panose="02010609060101010101" pitchFamily="49" charset="-122"/>
              </a:rPr>
              <a:t>www.youtube.com</a:t>
            </a:r>
            <a:r>
              <a:rPr lang="en-US" sz="1800" dirty="0">
                <a:latin typeface="Book Antiqua" panose="02040602050305030304" pitchFamily="18" charset="0"/>
                <a:ea typeface="FangSong" panose="02010609060101010101" pitchFamily="49" charset="-122"/>
              </a:rPr>
              <a:t>/</a:t>
            </a:r>
            <a:r>
              <a:rPr lang="en-US" sz="1800" dirty="0" err="1">
                <a:latin typeface="Book Antiqua" panose="02040602050305030304" pitchFamily="18" charset="0"/>
                <a:ea typeface="FangSong" panose="02010609060101010101" pitchFamily="49" charset="-122"/>
              </a:rPr>
              <a:t>watch?v</a:t>
            </a:r>
            <a:r>
              <a:rPr lang="en-US" sz="1800" dirty="0">
                <a:latin typeface="Book Antiqua" panose="02040602050305030304" pitchFamily="18" charset="0"/>
                <a:ea typeface="FangSong" panose="02010609060101010101" pitchFamily="49" charset="-122"/>
              </a:rPr>
              <a:t>=CJhh0GuFDN8&amp;t=29s 	</a:t>
            </a:r>
          </a:p>
          <a:p>
            <a:pPr lvl="2"/>
            <a:endParaRPr lang="en-US" sz="20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8E9CC-5782-F1F6-C868-18E233B0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80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7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Freeform: Shape 39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15219-F35E-8936-1ABA-F3000084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范天祥</a:t>
            </a:r>
            <a:r>
              <a:rPr lang="en-US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br>
              <a:rPr lang="en-US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</a:br>
            <a:r>
              <a:rPr lang="en-US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(Bliss </a:t>
            </a:r>
            <a:r>
              <a:rPr lang="en-US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Wiant</a:t>
            </a:r>
            <a:r>
              <a:rPr lang="en-US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, 1895-1975)</a:t>
            </a:r>
            <a:br>
              <a:rPr lang="en-US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06E6F283-F2E8-3108-CEE8-E5DC08C65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" r="-3" b="757"/>
          <a:stretch/>
        </p:blipFill>
        <p:spPr>
          <a:xfrm rot="5400000">
            <a:off x="6688200" y="1375132"/>
            <a:ext cx="5585369" cy="4125317"/>
          </a:xfrm>
          <a:prstGeom prst="rect">
            <a:avLst/>
          </a:prstGeom>
        </p:spPr>
      </p:pic>
      <p:sp>
        <p:nvSpPr>
          <p:cNvPr id="56" name="Rectangle 45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Oval 47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Oval 49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86E95C-A21A-E40F-BAFC-B6E60133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51586"/>
            <a:ext cx="6072776" cy="404451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1923</a:t>
            </a:r>
            <a:r>
              <a:rPr 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年到北京，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1951</a:t>
            </a:r>
            <a:r>
              <a:rPr 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年離開中國，回到家鄉俄亥俄州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(Ohio)，</a:t>
            </a:r>
            <a:r>
              <a:rPr lang="en-US" sz="20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後來也到香港教書。逝於俄亥俄州</a:t>
            </a:r>
            <a:endParaRPr lang="en-US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1925</a:t>
            </a:r>
            <a:r>
              <a:rPr 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年三月在孫中山先生的喪禮司琴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家人將書籍、樂譜，收藏的中國古樂器、古物捐給俄亥俄州州立大學</a:t>
            </a:r>
            <a:r>
              <a:rPr lang="zh-TW" alt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en-US" sz="18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Ohio State University)</a:t>
            </a:r>
            <a:r>
              <a:rPr lang="zh-TW" altLang="en-US" sz="18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圖書館</a:t>
            </a:r>
            <a:endParaRPr lang="en-US" sz="2000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傳記</a:t>
            </a:r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：</a:t>
            </a:r>
          </a:p>
          <a:p>
            <a:pPr lvl="1"/>
            <a:r>
              <a:rPr lang="en-US" altLang="ja-JP" sz="2000" b="1" i="0" u="none" strike="noStrike" dirty="0">
                <a:solidFill>
                  <a:schemeClr val="tx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《</a:t>
            </a:r>
            <a:r>
              <a:rPr lang="ja-JP" altLang="en-US" sz="2000" b="1" i="0" u="none" strike="noStrike" dirty="0">
                <a:solidFill>
                  <a:schemeClr val="tx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穎調致中華：范天祥傳：一個美國傳教士與中國的生命交流</a:t>
            </a:r>
            <a:r>
              <a:rPr lang="en-US" altLang="ja-JP" sz="2000" b="1" i="0" u="none" strike="noStrike" dirty="0">
                <a:solidFill>
                  <a:schemeClr val="tx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》</a:t>
            </a:r>
            <a:endParaRPr lang="en-US" sz="2000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右圖攝於北戴河</a:t>
            </a:r>
            <a:endParaRPr lang="en-US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5C420-9AF0-B8EF-5D78-87DFA0D6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70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4585A-B67E-D573-9622-A40F59BE5612}"/>
              </a:ext>
            </a:extLst>
          </p:cNvPr>
          <p:cNvSpPr txBox="1"/>
          <p:nvPr/>
        </p:nvSpPr>
        <p:spPr>
          <a:xfrm>
            <a:off x="1154955" y="2603500"/>
            <a:ext cx="3481054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范天祥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指揮燕京大學合唱團，演唱韓德爾的神劇《彌賽亞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》</a:t>
            </a:r>
          </a:p>
        </p:txBody>
      </p:sp>
      <p:pic>
        <p:nvPicPr>
          <p:cNvPr id="5" name="Content Placeholder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99A87496-E507-ACC9-1D16-4785FF2CC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22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6FA86-5776-9C6B-049F-BBBD5287A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9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37CA3-5258-4105-FD67-6E445688E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中國聖詩歷史</a:t>
            </a:r>
            <a:endParaRPr lang="en-US" b="1" dirty="0">
              <a:solidFill>
                <a:srgbClr val="EBEBEB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6F45F79-BA07-0E46-7347-71E99C3B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226" y="645106"/>
            <a:ext cx="3839941" cy="558536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Oval 40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Content Placeholder 8">
            <a:extLst>
              <a:ext uri="{FF2B5EF4-FFF2-40B4-BE49-F238E27FC236}">
                <a16:creationId xmlns:a16="http://schemas.microsoft.com/office/drawing/2014/main" id="{495CFFF1-F04D-841A-E839-0557987EC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039475"/>
            <a:ext cx="6072776" cy="4191000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《</a:t>
            </a:r>
            <a:r>
              <a:rPr lang="en-US" sz="2800" b="1" dirty="0" err="1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華夏頌揚：華文讚美詩</a:t>
            </a:r>
            <a:r>
              <a:rPr lang="zh-TW" altLang="en-US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之研究</a:t>
            </a:r>
            <a:r>
              <a:rPr lang="en-US" altLang="zh-TW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》</a:t>
            </a:r>
            <a:r>
              <a:rPr lang="en-US" altLang="zh-TW" sz="2800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zh-TW" altLang="en-US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香港：浸信會出版社，</a:t>
            </a:r>
            <a:r>
              <a:rPr lang="en-US" altLang="zh-TW" sz="2800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2011</a:t>
            </a:r>
            <a:r>
              <a:rPr lang="zh-TW" altLang="en-US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年出版</a:t>
            </a:r>
            <a:r>
              <a:rPr lang="en-US" altLang="zh-TW" sz="2800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)</a:t>
            </a:r>
            <a:r>
              <a:rPr lang="zh-TW" altLang="en-US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。</a:t>
            </a:r>
            <a:endParaRPr lang="en-US" altLang="zh-TW" sz="2800" b="1" dirty="0">
              <a:solidFill>
                <a:srgbClr val="EBEBEB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	</a:t>
            </a:r>
            <a:r>
              <a:rPr lang="zh-TW" altLang="en-US" sz="2800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譯自本人原著：</a:t>
            </a:r>
            <a:r>
              <a:rPr lang="en-US" altLang="zh-TW" sz="2800" i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A History of 	Chinese Christian Hymnody: From 	Its Missionary Origins to 	Contemporary Indigenous 	Productions.</a:t>
            </a:r>
            <a:endParaRPr lang="en-US" sz="2800" i="1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698F2-C64A-B2AC-AFDD-33034C40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35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9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3" name="Rectangle 9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AB651-0E61-A2A0-B125-730959BE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十</a:t>
            </a:r>
            <a:r>
              <a:rPr lang="en-US" sz="5400" b="1" i="0" kern="1200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九世紀的</a:t>
            </a:r>
            <a:br>
              <a:rPr lang="en-US" sz="5400" b="1" i="0" kern="1200" dirty="0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en-US" sz="5400" b="1" i="0" kern="1200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美國詩歌</a:t>
            </a:r>
            <a:r>
              <a:rPr lang="en-US" sz="5400" i="0" kern="1200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sz="5400" b="1" i="0" kern="1200" dirty="0" err="1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續</a:t>
            </a:r>
            <a:r>
              <a:rPr lang="en-US" sz="5400" i="0" kern="1200" dirty="0">
                <a:solidFill>
                  <a:srgbClr val="EBEBE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</a:p>
        </p:txBody>
      </p:sp>
      <p:grpSp>
        <p:nvGrpSpPr>
          <p:cNvPr id="104" name="Group 96">
            <a:extLst>
              <a:ext uri="{FF2B5EF4-FFF2-40B4-BE49-F238E27FC236}">
                <a16:creationId xmlns:a16="http://schemas.microsoft.com/office/drawing/2014/main" id="{F41F5BDA-0140-462B-933C-538752EE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23335" y="396836"/>
            <a:ext cx="4992157" cy="6058999"/>
            <a:chOff x="6776508" y="396836"/>
            <a:chExt cx="4992157" cy="6058999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8AE763C-C631-453B-A3A7-09499D0D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C0C2E541-1E75-440D-A59A-C2B3AB867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36158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481FF14D-53DC-4EA3-8425-26F1B0F0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47266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23" name="Picture 22" descr="Music sheet">
            <a:extLst>
              <a:ext uri="{FF2B5EF4-FFF2-40B4-BE49-F238E27FC236}">
                <a16:creationId xmlns:a16="http://schemas.microsoft.com/office/drawing/2014/main" id="{41FC29C5-4A9C-C845-62C0-BC8CBAC6D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608"/>
          <a:stretch/>
        </p:blipFill>
        <p:spPr>
          <a:xfrm>
            <a:off x="1109764" y="1265292"/>
            <a:ext cx="3526244" cy="43274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D6A7C-4B76-E917-7854-E9AF486C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1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205A-CDFC-F2E5-58EE-E6387838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重要的聖詩</a:t>
            </a:r>
            <a:r>
              <a:rPr lang="en-US" sz="4400" b="1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4400" dirty="0">
                <a:latin typeface="Book Antiqua" panose="02040602050305030304" pitchFamily="18" charset="0"/>
                <a:ea typeface="FangSong" panose="02010609060101010101" pitchFamily="49" charset="-122"/>
              </a:rPr>
              <a:t>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EB675-9972-9E25-CD6D-8AB39E62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853284"/>
          </a:xfrm>
        </p:spPr>
        <p:txBody>
          <a:bodyPr/>
          <a:lstStyle/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Mighty Fortress Is Our God</a:t>
            </a: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327;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15)</a:t>
            </a: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Alas And Did My </a:t>
            </a:r>
            <a:r>
              <a:rPr lang="en-US" sz="2400" b="0" spc="10" dirty="0" err="1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Saviour</a:t>
            </a: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Bleed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95 &amp; 96;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181)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Creatures of our God and King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Hail the Power of Jesus Name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96 &amp; 97)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Amazing Grace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299)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 the Cross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96)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 Thou My Vision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331)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Blessed Assurance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280;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321)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 Thou Fount of Every Blessing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Crown Him with Many Crowns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114)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86726-60AE-86B3-2CC6-3DC9A086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5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AF96-E217-40F8-42E6-1C849996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重要的聖詩</a:t>
            </a:r>
            <a:r>
              <a:rPr 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sz="4400" dirty="0">
                <a:latin typeface="Book Antiqua" panose="02040602050305030304" pitchFamily="18" charset="0"/>
                <a:ea typeface="FangSong" panose="02010609060101010101" pitchFamily="49" charset="-122"/>
              </a:rPr>
              <a:t>(II)</a:t>
            </a:r>
            <a:endParaRPr lang="en-US" sz="4400" dirty="0">
              <a:latin typeface="Book Antiqua" panose="020406020503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D2A7C-A02F-45EB-BD6A-B09EF045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u="sng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Fairest Lord Jesus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52;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100)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u="none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Great Is Thy Faithfulness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u="none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Holy, Holy, Holy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u="none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Great Thou Art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u="none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u="sng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Know Whom I Have Believed</a:t>
            </a: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277;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325)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u="sng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Immortal, </a:t>
            </a: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Invisible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51)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u="none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 is </a:t>
            </a:r>
            <a:r>
              <a:rPr lang="en-US" sz="2400" u="sng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</a:t>
            </a:r>
            <a:r>
              <a:rPr lang="en-US" sz="2400" u="sng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My Sou</a:t>
            </a:r>
            <a:r>
              <a:rPr lang="en-US" sz="2400" u="sng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451)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u="sng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Jesus Lover of My </a:t>
            </a: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Soul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299)</a:t>
            </a: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Jesus Paid it All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288)</a:t>
            </a: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u="sng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Jesus, Keep Me Near the Cross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216;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192)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717CD-9E4B-ECFD-B794-F7136732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18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3F18-A19C-445C-E107-9B199C63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重要的聖詩</a:t>
            </a:r>
            <a:r>
              <a:rPr 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sz="4400" dirty="0">
                <a:latin typeface="Book Antiqua" panose="02040602050305030304" pitchFamily="18" charset="0"/>
                <a:ea typeface="FangSong" panose="02010609060101010101" pitchFamily="49" charset="-122"/>
              </a:rPr>
              <a:t>(III)</a:t>
            </a:r>
            <a:endParaRPr lang="en-US" sz="4400" dirty="0">
              <a:latin typeface="Book Antiqua" panose="020406020503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37DCA-F94C-1EEF-E7DF-1B77368D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505875"/>
            <a:ext cx="8825659" cy="3590707"/>
          </a:xfrm>
        </p:spPr>
        <p:txBody>
          <a:bodyPr>
            <a:normAutofit/>
          </a:bodyPr>
          <a:lstStyle/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kern="0" spc="1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 As I Am</a:t>
            </a:r>
            <a:r>
              <a:rPr lang="en-US" sz="2400" kern="0" spc="1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225;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271)</a:t>
            </a:r>
            <a:endParaRPr lang="en-US" sz="2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 Jesus, I Love Thee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254;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95)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Worship the King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Praise to the Lord, the Almighty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#1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89)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b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Praise, My Soul, the King of Heaven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21)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 of Ages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193)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God Be the Glory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11; 59</a:t>
            </a:r>
            <a:r>
              <a:rPr lang="en-US" sz="2400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Turn Your Eyes Upon Jesus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 Friend We Have in Jesus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dirty="0"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302;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377)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>
              <a:lnSpc>
                <a:spcPts val="2100"/>
              </a:lnSpc>
              <a:spcBef>
                <a:spcPts val="0"/>
              </a:spcBef>
            </a:pPr>
            <a:r>
              <a:rPr lang="en-US" sz="2400" strike="noStrike" kern="0" spc="1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When I Survey the Wondrous Cross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讚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98;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</a:t>
            </a:r>
            <a:r>
              <a:rPr lang="en-US" sz="2400" strike="noStrike" kern="0" spc="10" dirty="0">
                <a:solidFill>
                  <a:schemeClr val="tx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189)</a:t>
            </a:r>
            <a:endParaRPr lang="en-US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2AD8A-990F-8BF2-3522-D8B3C818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5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AB2D-B6FD-EAAD-57D6-2AF9D74F9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763" y="578068"/>
            <a:ext cx="8761413" cy="1201871"/>
          </a:xfrm>
        </p:spPr>
        <p:txBody>
          <a:bodyPr/>
          <a:lstStyle/>
          <a:p>
            <a:pPr algn="ctr"/>
            <a:r>
              <a:rPr lang="zh-TW" altLang="en-US" sz="4400" b="1" dirty="0">
                <a:latin typeface="Book Antiqua" panose="02040602050305030304" pitchFamily="18" charset="0"/>
                <a:ea typeface="FangSong" panose="02010609060101010101" pitchFamily="49" charset="-122"/>
              </a:rPr>
              <a:t>祝禱：</a:t>
            </a:r>
            <a:r>
              <a:rPr lang="en-US" altLang="zh-TW" sz="4400" i="1" dirty="0">
                <a:latin typeface="Book Antiqua" panose="02040602050305030304" pitchFamily="18" charset="0"/>
                <a:ea typeface="FangSong" panose="02010609060101010101" pitchFamily="49" charset="-122"/>
              </a:rPr>
              <a:t>Dona Nobis Pacem</a:t>
            </a:r>
            <a:br>
              <a:rPr lang="en-US" sz="4400" dirty="0">
                <a:latin typeface="Book Antiqua" panose="02040602050305030304" pitchFamily="18" charset="0"/>
                <a:ea typeface="FangSong" panose="02010609060101010101" pitchFamily="49" charset="-122"/>
              </a:rPr>
            </a:br>
            <a:endParaRPr lang="en-US" sz="20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30F2A-1147-CF23-FC8A-FC06DA21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33297"/>
            <a:ext cx="8825659" cy="442485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900" b="0" i="0" u="none" strike="noStrike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“</a:t>
            </a:r>
            <a:r>
              <a:rPr lang="en-US" sz="2900" b="0" i="1" u="none" strike="noStrike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Dona Nobis Pacem</a:t>
            </a:r>
            <a:r>
              <a:rPr lang="en-US" sz="2900" b="0" i="0" u="none" strike="noStrike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” (&lt;</a:t>
            </a:r>
            <a:r>
              <a:rPr lang="en-US" sz="2900" b="1" i="0" u="none" strike="noStrike" dirty="0" err="1">
                <a:solidFill>
                  <a:schemeClr val="tx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請賜我們平安</a:t>
            </a:r>
            <a:r>
              <a:rPr lang="en-US" sz="2900" b="1" i="0" u="none" strike="noStrike" dirty="0">
                <a:solidFill>
                  <a:schemeClr val="tx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&gt;)</a:t>
            </a:r>
            <a:endParaRPr lang="en-US" sz="29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FangSong" panose="02010609060101010101" pitchFamily="49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https://www.youtube.com/watch?v=bURklF4aULM</a:t>
            </a: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FangSong" panose="02010609060101010101" pitchFamily="49" charset="-122"/>
              </a:rPr>
              <a:t> (</a:t>
            </a:r>
            <a:r>
              <a:rPr lang="en-US" sz="2400" b="1" i="0" u="none" strike="noStrike" dirty="0" err="1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FangSong" panose="02010609060101010101" pitchFamily="49" charset="-122"/>
              </a:rPr>
              <a:t>兒童三部輪唱</a:t>
            </a: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FangSong" panose="02010609060101010101" pitchFamily="49" charset="-122"/>
              </a:rPr>
              <a:t>)</a:t>
            </a:r>
            <a:endParaRPr lang="en-US" sz="24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endParaRPr lang="en-US" sz="24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457200" lvl="1" indent="0">
              <a:buNone/>
            </a:pPr>
            <a:endParaRPr lang="en-US" sz="22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19574-6061-3A90-98E5-5FD5E956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AB3A-A60F-16B6-5B9A-3595B30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644" y="889906"/>
            <a:ext cx="8761413" cy="706964"/>
          </a:xfrm>
        </p:spPr>
        <p:txBody>
          <a:bodyPr/>
          <a:lstStyle/>
          <a:p>
            <a:pPr algn="ctr"/>
            <a:r>
              <a:rPr lang="en-US" sz="40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歌唱學校</a:t>
            </a:r>
            <a:r>
              <a:rPr lang="en-US" sz="4000" dirty="0">
                <a:latin typeface="Book Antiqua" panose="02040602050305030304" pitchFamily="18" charset="0"/>
                <a:ea typeface="FangSong" panose="02010609060101010101" pitchFamily="49" charset="-122"/>
              </a:rPr>
              <a:t>(Singing School)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F451-6E14-3F30-CC74-F9B6B78A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03449"/>
            <a:ext cx="8825659" cy="4250913"/>
          </a:xfrm>
        </p:spPr>
        <p:txBody>
          <a:bodyPr>
            <a:noAutofit/>
          </a:bodyPr>
          <a:lstStyle/>
          <a:p>
            <a:r>
              <a:rPr lang="en-US" sz="23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盛行於十八世紀中葉到十九世紀中葉，由新英格蘭、賓州等地開始</a:t>
            </a:r>
            <a:endParaRPr lang="en-US" sz="23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3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牧師或信徒找到贊助人，聘請老師，借用教會的教室、私人住宅等地上課</a:t>
            </a:r>
            <a:endParaRPr lang="en-US" sz="23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3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教導學生基礎樂理、學習歌唱詩歌</a:t>
            </a:r>
            <a:endParaRPr lang="en-US" sz="23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en-US" sz="2300" b="1" dirty="0">
                <a:latin typeface="FangSong" panose="02010609060101010101" pitchFamily="49" charset="-122"/>
                <a:ea typeface="FangSong" panose="02010609060101010101" pitchFamily="49" charset="-122"/>
              </a:rPr>
              <a:t>一門課程大約要上</a:t>
            </a:r>
            <a:r>
              <a:rPr lang="en-US" sz="2300" dirty="0">
                <a:latin typeface="Book Antiqua" panose="02040602050305030304" pitchFamily="18" charset="0"/>
                <a:ea typeface="FangSong" panose="02010609060101010101" pitchFamily="49" charset="-122"/>
              </a:rPr>
              <a:t>24</a:t>
            </a:r>
            <a:r>
              <a:rPr lang="en-US" sz="2300" b="1" dirty="0">
                <a:latin typeface="FangSong" panose="02010609060101010101" pitchFamily="49" charset="-122"/>
                <a:ea typeface="FangSong" panose="02010609060101010101" pitchFamily="49" charset="-122"/>
              </a:rPr>
              <a:t>堂課左右</a:t>
            </a:r>
          </a:p>
          <a:p>
            <a:r>
              <a:rPr lang="en-US" sz="23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學生要繳學費</a:t>
            </a:r>
            <a:r>
              <a:rPr lang="en-US" sz="2300" b="1" dirty="0">
                <a:latin typeface="FangSong" panose="02010609060101010101" pitchFamily="49" charset="-122"/>
                <a:ea typeface="FangSong" panose="02010609060101010101" pitchFamily="49" charset="-122"/>
              </a:rPr>
              <a:t>(</a:t>
            </a:r>
            <a:r>
              <a:rPr lang="en-US" sz="23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每堂課約美金五分錢</a:t>
            </a:r>
            <a:r>
              <a:rPr lang="en-US" sz="2300" b="1" dirty="0">
                <a:latin typeface="FangSong" panose="02010609060101010101" pitchFamily="49" charset="-122"/>
                <a:ea typeface="FangSong" panose="02010609060101010101" pitchFamily="49" charset="-122"/>
              </a:rPr>
              <a:t>)，</a:t>
            </a:r>
            <a:r>
              <a:rPr lang="en-US" sz="23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上課攜帶蠟燭、課本、一塊木板，放置課本、筆記本</a:t>
            </a:r>
            <a:r>
              <a:rPr lang="zh-TW" altLang="en-US" sz="23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endParaRPr lang="en-US" altLang="zh-TW" sz="23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2300" b="1" dirty="0">
                <a:latin typeface="FangSong" panose="02010609060101010101" pitchFamily="49" charset="-122"/>
                <a:ea typeface="FangSong" panose="02010609060101010101" pitchFamily="49" charset="-122"/>
              </a:rPr>
              <a:t>後來學校還提供娛樂活動與婚姻介紹的服務，吸引許多人參加，歌唱學校越來越興旺</a:t>
            </a:r>
            <a:endParaRPr lang="en-US" sz="23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6A990-D014-F241-97D9-AF5926B7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1CF4-7A33-D119-200D-979EBE95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歌唱學校</a:t>
            </a:r>
            <a:r>
              <a:rPr lang="en-US" sz="4000" dirty="0">
                <a:latin typeface="Book Antiqua" panose="02040602050305030304" pitchFamily="18" charset="0"/>
                <a:ea typeface="FangSong" panose="02010609060101010101" pitchFamily="49" charset="-122"/>
              </a:rPr>
              <a:t>(Singing School)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0DDC-624C-FE9C-4C6C-844E43409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983912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3100" b="1" dirty="0" err="1">
                <a:latin typeface="FangSong" panose="02010609060101010101" pitchFamily="49" charset="-122"/>
                <a:ea typeface="FangSong" panose="02010609060101010101" pitchFamily="49" charset="-122"/>
              </a:rPr>
              <a:t>對美國的音樂與文化有重大的影響，遠超過原來設定的動機</a:t>
            </a:r>
            <a:endParaRPr lang="en-US" sz="31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1"/>
            <a:r>
              <a:rPr lang="en-US" sz="31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發行數百本的書籍與樂譜，樂譜印成</a:t>
            </a:r>
            <a:r>
              <a:rPr lang="en-US" sz="3100" b="1" dirty="0" err="1">
                <a:solidFill>
                  <a:schemeClr val="accent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長方形</a:t>
            </a:r>
            <a:r>
              <a:rPr lang="en-US" sz="31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，稱為「曲調詩本</a:t>
            </a:r>
            <a:r>
              <a:rPr lang="en-US" sz="3100" b="1" dirty="0">
                <a:latin typeface="Book Antiqua" panose="02040602050305030304" pitchFamily="18" charset="0"/>
                <a:ea typeface="FangSong" panose="02010609060101010101" pitchFamily="49" charset="-122"/>
              </a:rPr>
              <a:t>」</a:t>
            </a:r>
            <a:r>
              <a:rPr lang="en-US" sz="3100" dirty="0"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en-US" sz="3100" dirty="0" err="1">
                <a:latin typeface="Book Antiqua" panose="02040602050305030304" pitchFamily="18" charset="0"/>
                <a:ea typeface="FangSong" panose="02010609060101010101" pitchFamily="49" charset="-122"/>
              </a:rPr>
              <a:t>tunebook</a:t>
            </a:r>
            <a:r>
              <a:rPr lang="en-US" sz="3100" dirty="0">
                <a:latin typeface="Book Antiqua" panose="02040602050305030304" pitchFamily="18" charset="0"/>
                <a:ea typeface="FangSong" panose="02010609060101010101" pitchFamily="49" charset="-122"/>
              </a:rPr>
              <a:t>)，</a:t>
            </a:r>
            <a:r>
              <a:rPr lang="en-US" sz="31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收集韻律詩篇、聖詩，與詩班頌歌</a:t>
            </a:r>
            <a:r>
              <a:rPr lang="en-US" sz="3100" dirty="0">
                <a:latin typeface="Book Antiqua" panose="02040602050305030304" pitchFamily="18" charset="0"/>
                <a:ea typeface="FangSong" panose="02010609060101010101" pitchFamily="49" charset="-122"/>
              </a:rPr>
              <a:t>(anthem)</a:t>
            </a:r>
          </a:p>
          <a:p>
            <a:pPr lvl="1"/>
            <a:r>
              <a:rPr lang="en-US" sz="31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鼓勵作曲家譜曲，例如</a:t>
            </a:r>
            <a:r>
              <a:rPr lang="en-US" sz="3100" b="1" dirty="0">
                <a:latin typeface="Book Antiqua" panose="02040602050305030304" pitchFamily="18" charset="0"/>
                <a:ea typeface="FangSong" panose="02010609060101010101" pitchFamily="49" charset="-122"/>
              </a:rPr>
              <a:t>: 「</a:t>
            </a:r>
            <a:r>
              <a:rPr lang="en-US" sz="31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大哉聖名歌</a:t>
            </a:r>
            <a:r>
              <a:rPr lang="en-US" sz="3100" b="1" dirty="0">
                <a:latin typeface="Book Antiqua" panose="02040602050305030304" pitchFamily="18" charset="0"/>
                <a:ea typeface="FangSong" panose="02010609060101010101" pitchFamily="49" charset="-122"/>
              </a:rPr>
              <a:t>」</a:t>
            </a:r>
            <a:r>
              <a:rPr lang="en-US" sz="3100" dirty="0">
                <a:latin typeface="Book Antiqua" panose="02040602050305030304" pitchFamily="18" charset="0"/>
                <a:ea typeface="FangSong" panose="02010609060101010101" pitchFamily="49" charset="-122"/>
              </a:rPr>
              <a:t>(“All Hail the Power of Jesus Name”)</a:t>
            </a:r>
          </a:p>
          <a:p>
            <a:pPr lvl="2"/>
            <a:r>
              <a:rPr lang="en-US" sz="29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曲調</a:t>
            </a:r>
            <a:r>
              <a:rPr lang="zh-TW" alt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sz="2900" dirty="0">
                <a:latin typeface="Book Antiqua" panose="02040602050305030304" pitchFamily="18" charset="0"/>
                <a:ea typeface="FangSong" panose="02010609060101010101" pitchFamily="49" charset="-122"/>
              </a:rPr>
              <a:t>CORONATION,</a:t>
            </a:r>
            <a:r>
              <a:rPr lang="zh-TW" altLang="en-US" sz="2900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zh-TW" alt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由</a:t>
            </a:r>
            <a:r>
              <a:rPr lang="en-US" altLang="zh-TW" sz="2900" dirty="0">
                <a:latin typeface="Book Antiqua" panose="02040602050305030304" pitchFamily="18" charset="0"/>
                <a:ea typeface="FangSong" panose="02010609060101010101" pitchFamily="49" charset="-122"/>
              </a:rPr>
              <a:t>Oliver Holden (1765-1844) </a:t>
            </a:r>
            <a:r>
              <a:rPr lang="zh-TW" alt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作曲</a:t>
            </a:r>
            <a:endParaRPr lang="en-US" sz="29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en-US" sz="31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促進教會成立詩班與社區合唱團</a:t>
            </a:r>
            <a:endParaRPr lang="en-US" sz="31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2"/>
            <a:r>
              <a:rPr lang="en-US" sz="29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後者選唱的曲子偏向歐洲的合唱音樂，也經常舉辦音樂會</a:t>
            </a:r>
            <a:endParaRPr lang="en-US" sz="29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2"/>
            <a:r>
              <a:rPr lang="en-US" sz="29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波士頓的「韓德爾與海頓合唱協會</a:t>
            </a:r>
            <a:r>
              <a:rPr 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」</a:t>
            </a:r>
            <a:r>
              <a:rPr lang="en-US" sz="2900" dirty="0">
                <a:latin typeface="Book Antiqua" panose="02040602050305030304" pitchFamily="18" charset="0"/>
                <a:ea typeface="FangSong" panose="02010609060101010101" pitchFamily="49" charset="-122"/>
              </a:rPr>
              <a:t>(Handel and Haydn Society)</a:t>
            </a:r>
            <a:r>
              <a:rPr lang="zh-TW" altLang="en-US" sz="2900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zh-TW" alt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成立於</a:t>
            </a:r>
            <a:r>
              <a:rPr lang="en-US" altLang="zh-TW" sz="2900" dirty="0">
                <a:latin typeface="Book Antiqua" panose="02040602050305030304" pitchFamily="18" charset="0"/>
                <a:ea typeface="FangSong" panose="02010609060101010101" pitchFamily="49" charset="-122"/>
              </a:rPr>
              <a:t>1815</a:t>
            </a:r>
            <a:r>
              <a:rPr lang="zh-TW" alt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年，為美國第一個神劇合唱團，歌唱大型的合唱作品，出版羅維爾．梅生編輯的</a:t>
            </a:r>
            <a:r>
              <a:rPr 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「</a:t>
            </a:r>
            <a:r>
              <a:rPr lang="en-US" sz="2900" b="1" dirty="0" err="1">
                <a:latin typeface="Book Antiqua" panose="02040602050305030304" pitchFamily="18" charset="0"/>
                <a:ea typeface="FangSong" panose="02010609060101010101" pitchFamily="49" charset="-122"/>
              </a:rPr>
              <a:t>曲調詩本</a:t>
            </a:r>
            <a:r>
              <a:rPr lang="en-US" sz="2900" b="1" dirty="0">
                <a:latin typeface="Book Antiqua" panose="02040602050305030304" pitchFamily="18" charset="0"/>
                <a:ea typeface="FangSong" panose="02010609060101010101" pitchFamily="49" charset="-122"/>
              </a:rPr>
              <a:t>」</a:t>
            </a:r>
          </a:p>
          <a:p>
            <a:pPr lvl="1"/>
            <a:endParaRPr lang="en-US" sz="2200" dirty="0"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89FDD-193D-5280-637F-11B45E63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9B0B3-A2D8-3719-7280-F6759AE51C9C}"/>
              </a:ext>
            </a:extLst>
          </p:cNvPr>
          <p:cNvSpPr txBox="1"/>
          <p:nvPr/>
        </p:nvSpPr>
        <p:spPr>
          <a:xfrm>
            <a:off x="561110" y="2603500"/>
            <a:ext cx="428114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《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讚美詩》右邊為一本「曲調詩本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」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tunebook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)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長方形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1850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年出版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88CC8-F6F3-4078-8FC6-6F979E54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603" y="6290432"/>
            <a:ext cx="838199" cy="406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spcAft>
                <a:spcPts val="600"/>
              </a:spcAft>
            </a:pPr>
            <a:fld id="{DBA1B0FB-D917-4C8C-928F-313BD683BF39}" type="slidenum">
              <a:rPr lang="en-US" sz="1600">
                <a:solidFill>
                  <a:schemeClr val="accent1"/>
                </a:solidFill>
              </a:rPr>
              <a:pPr algn="r" defTabSz="914400">
                <a:spcAft>
                  <a:spcPts val="600"/>
                </a:spcAft>
              </a:pPr>
              <a:t>5</a:t>
            </a:fld>
            <a:endParaRPr lang="en-US" sz="1600">
              <a:solidFill>
                <a:schemeClr val="accent1"/>
              </a:solidFill>
            </a:endParaRP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A23DB394-726C-CEB3-17CE-D2C7D9826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13" r="11312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6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74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A242-73AA-4F92-9115-3236E487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奮興佈道大會與福音詩歌</a:t>
            </a:r>
            <a:endParaRPr lang="en-US" sz="4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F7408-3848-4BEF-9586-A4B0F4934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佈道家穆迪 </a:t>
            </a:r>
            <a:r>
              <a:rPr lang="en-US" altLang="zh-TW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(D. L. Moody, 1837-1899)</a:t>
            </a:r>
            <a:r>
              <a:rPr lang="zh-TW" altLang="en-US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的奮興運動帶來福音詩歌</a:t>
            </a:r>
            <a:endParaRPr lang="en-US" altLang="zh-TW" sz="28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桑基 </a:t>
            </a:r>
            <a:r>
              <a:rPr lang="en-US" altLang="zh-TW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(Ira D. Sankey, 1840-1908)</a:t>
            </a:r>
            <a:r>
              <a:rPr lang="zh-TW" altLang="en-US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於</a:t>
            </a:r>
            <a:r>
              <a:rPr lang="en-US" altLang="zh-TW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1870</a:t>
            </a:r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年加入穆迪的團隊，擔任穆迪佈道團的領詩與司琴</a:t>
            </a:r>
            <a:endParaRPr lang="en-US" altLang="zh-TW" sz="28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穆迪佈道團主要活動大都在芝加哥附近，後來於</a:t>
            </a:r>
            <a:r>
              <a:rPr lang="en-US" altLang="zh-TW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1886</a:t>
            </a:r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年在芝加哥成立「穆迪聖經書院」</a:t>
            </a:r>
            <a:r>
              <a:rPr lang="en-US" altLang="zh-TW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800" dirty="0">
                <a:latin typeface="Book Antiqua" panose="02040602050305030304" pitchFamily="18" charset="0"/>
                <a:ea typeface="FangSong" panose="02010609060101010101" pitchFamily="49" charset="-122"/>
              </a:rPr>
              <a:t>(Moody Bible Institute)</a:t>
            </a:r>
          </a:p>
          <a:p>
            <a:endParaRPr lang="en-US" altLang="zh-TW" sz="26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endParaRPr lang="en-US" altLang="zh-TW" sz="24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EED18-29C1-6BA6-052A-3F48AA07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4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5F8D6-414C-788E-3DF9-20634119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桑基 </a:t>
            </a:r>
            <a:r>
              <a:rPr lang="en-US" altLang="zh-TW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(Ira D. Sankey), </a:t>
            </a:r>
            <a:br>
              <a:rPr lang="en-US" altLang="zh-TW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</a:br>
            <a:r>
              <a:rPr lang="en-US" altLang="zh-TW" dirty="0">
                <a:solidFill>
                  <a:srgbClr val="EBEBEB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1840-1908</a:t>
            </a:r>
            <a:endParaRPr lang="en-US" dirty="0">
              <a:solidFill>
                <a:srgbClr val="EBEBEB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7" name="Content Placeholder 6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78234BF6-5E46-713E-200A-F38B92AB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226" y="645106"/>
            <a:ext cx="3071952" cy="558536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Content Placeholder 25">
            <a:extLst>
              <a:ext uri="{FF2B5EF4-FFF2-40B4-BE49-F238E27FC236}">
                <a16:creationId xmlns:a16="http://schemas.microsoft.com/office/drawing/2014/main" id="{874B2311-D9FA-8EE5-268D-78B00720A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51588"/>
            <a:ext cx="6072776" cy="4204248"/>
          </a:xfrm>
        </p:spPr>
        <p:txBody>
          <a:bodyPr anchor="ctr">
            <a:normAutofit/>
          </a:bodyPr>
          <a:lstStyle/>
          <a:p>
            <a:pPr lvl="1"/>
            <a:r>
              <a:rPr lang="zh-TW" altLang="en-US" sz="2800" b="1" dirty="0">
                <a:solidFill>
                  <a:srgbClr val="FFFFFF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桑基有動聽的男中音，會彈奏簧風琴 </a:t>
            </a:r>
            <a:r>
              <a:rPr lang="en-US" altLang="zh-TW" sz="2800" dirty="0">
                <a:solidFill>
                  <a:srgbClr val="FFFFFF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(harmonium)</a:t>
            </a:r>
            <a:r>
              <a:rPr lang="zh-TW" altLang="en-US" sz="2800" b="1" dirty="0">
                <a:solidFill>
                  <a:srgbClr val="FFFFFF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，也會作曲</a:t>
            </a:r>
            <a:endParaRPr lang="en-US" altLang="zh-TW" sz="2800" b="1" dirty="0">
              <a:solidFill>
                <a:srgbClr val="FFFFFF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zh-TW" altLang="en-US" sz="2800" b="1" dirty="0">
                <a:solidFill>
                  <a:srgbClr val="FFFFFF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大力推廣福音詩歌，被稱為「福音詩歌之父」</a:t>
            </a:r>
            <a:endParaRPr lang="en-US" altLang="zh-TW" sz="2800" b="1" dirty="0">
              <a:solidFill>
                <a:srgbClr val="FFFFFF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r>
              <a:rPr lang="zh-TW" altLang="en-US" sz="2800" b="1" dirty="0">
                <a:solidFill>
                  <a:srgbClr val="FFFFFF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創作與發行福音詩歌集，收入用來支持穆迪</a:t>
            </a:r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佈道</a:t>
            </a:r>
            <a:r>
              <a:rPr lang="zh-TW" altLang="en-US" sz="2800" b="1" dirty="0">
                <a:solidFill>
                  <a:srgbClr val="FFFFFF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會的費用</a:t>
            </a:r>
            <a:endParaRPr lang="en-US" altLang="zh-TW" sz="2800" b="1" dirty="0">
              <a:solidFill>
                <a:srgbClr val="FFFFFF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1"/>
            <a:endParaRPr lang="en-US" altLang="zh-TW" sz="3200" b="1" dirty="0">
              <a:solidFill>
                <a:srgbClr val="FFFFFF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endParaRPr lang="en-US" altLang="zh-TW" dirty="0">
              <a:solidFill>
                <a:srgbClr val="FFFFFF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1D525-AF8A-20DE-14EA-8262EABC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19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0DD0-6E9C-6B08-B20A-A980FE54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福音詩歌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42E4-2345-62E0-2831-BBA7922F5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配合福音聚會與主日學上課的需求</a:t>
            </a:r>
            <a:endParaRPr lang="en-US" altLang="zh-TW" sz="28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偏重在感性的述求，超過理性的反思</a:t>
            </a:r>
            <a:endParaRPr lang="en-US" altLang="zh-TW" sz="28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歌詞的內容與結構簡易</a:t>
            </a:r>
            <a:endParaRPr lang="en-US" altLang="zh-TW" sz="28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r>
              <a:rPr lang="zh-TW" altLang="en-US" sz="2800" b="1" dirty="0">
                <a:latin typeface="Book Antiqua" panose="02040602050305030304" pitchFamily="18" charset="0"/>
                <a:ea typeface="FangSong" panose="02010609060101010101" pitchFamily="49" charset="-122"/>
              </a:rPr>
              <a:t>曲調與和聲簡單、易唱，常在曲末加上「副歌」，重複加強詩歌的精華</a:t>
            </a:r>
            <a:endParaRPr lang="en-US" altLang="zh-TW" sz="2800" b="1" dirty="0"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DC348-C7D3-87E2-61CA-B4579E9C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604E-5BAE-26A8-54C1-F2A71F13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latin typeface="FangSong" panose="02010609060101010101" pitchFamily="49" charset="-122"/>
                <a:ea typeface="FangSong" panose="02010609060101010101" pitchFamily="49" charset="-122"/>
              </a:rPr>
              <a:t>福音詩歌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8683-76D1-055A-FAB6-D104AF3E0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30016"/>
            <a:ext cx="8825659" cy="4780384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福音詩歌代表作</a:t>
            </a:r>
            <a:r>
              <a:rPr lang="en-US" sz="28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：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「</a:t>
            </a:r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羊九十九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」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(The Ninety and Nine)</a:t>
            </a:r>
          </a:p>
          <a:p>
            <a:pPr lvl="2"/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桑基</a:t>
            </a:r>
            <a:r>
              <a:rPr lang="zh-TW" altLang="en-US" sz="22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寫的曲調</a:t>
            </a:r>
            <a:endParaRPr lang="en-US" altLang="zh-TW" sz="2200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https://www.youtube.com/watch?v=mcYgJ0kqmzA</a:t>
            </a:r>
            <a:endParaRPr lang="en-US" altLang="zh-TW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857250" lvl="1" indent="-342900"/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「我心靈得安寧」 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(It Is Well with My Soul , </a:t>
            </a:r>
            <a:r>
              <a:rPr lang="zh-TW" altLang="en-US" sz="24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世紀</a:t>
            </a:r>
            <a:r>
              <a:rPr lang="en-US" altLang="zh-TW" sz="24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#451)</a:t>
            </a:r>
          </a:p>
          <a:p>
            <a:pPr marL="1257300" lvl="2" indent="-342900"/>
            <a:r>
              <a:rPr lang="zh-TW" altLang="en-US" sz="21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何那蕭．</a:t>
            </a:r>
            <a:r>
              <a:rPr lang="ja-JP" altLang="en-US" sz="2100" b="1" i="0" u="none" strike="noStrike" dirty="0">
                <a:solidFill>
                  <a:schemeClr val="tx1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斯帕弗德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(Horatio Spafford, 1828-1888)</a:t>
            </a:r>
            <a:r>
              <a:rPr lang="zh-TW" alt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作詞</a:t>
            </a:r>
            <a:endParaRPr lang="en-US" altLang="zh-TW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1257300" lvl="2" indent="-342900"/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https://ocbf.ca/2019/it-is-well-with-my-soul/</a:t>
            </a:r>
            <a:r>
              <a:rPr lang="zh-TW" altLang="en-US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中文</a:t>
            </a:r>
            <a:r>
              <a:rPr lang="en-US" altLang="zh-TW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; 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附有詩歌簡介與樂譜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)</a:t>
            </a:r>
          </a:p>
          <a:p>
            <a:pPr marL="1257300" lvl="2" indent="-342900"/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https://www.youtube.com/watch?v=iqrya00iY34&amp;list=RDLViqrya00iY34&amp;start_radio=1&amp;rv=iqrya00iY34&amp;t=59</a:t>
            </a:r>
            <a:r>
              <a:rPr lang="en-US" altLang="zh-TW" sz="2000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 (</a:t>
            </a:r>
            <a:r>
              <a:rPr lang="zh-TW" altLang="en-US" sz="2000" b="1" dirty="0">
                <a:solidFill>
                  <a:schemeClr val="tx1"/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英語短片介紹這首詩歌寫作的背景）</a:t>
            </a:r>
            <a:endParaRPr lang="en-US" altLang="zh-TW" sz="2000" b="1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1257300" lvl="2" indent="-342900"/>
            <a:endParaRPr lang="en-US" altLang="zh-TW" sz="2000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914400" lvl="2" indent="0">
              <a:buNone/>
            </a:pPr>
            <a:endParaRPr lang="en-US" altLang="zh-TW" sz="2000" dirty="0">
              <a:solidFill>
                <a:schemeClr val="tx1"/>
              </a:solidFill>
              <a:latin typeface="Book Antiqua" panose="02040602050305030304" pitchFamily="18" charset="0"/>
              <a:ea typeface="FangSong" panose="02010609060101010101" pitchFamily="49" charset="-122"/>
            </a:endParaRPr>
          </a:p>
          <a:p>
            <a:pPr marL="914400" lvl="2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CC759-CF9A-C633-0185-1D1AF2D2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5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{59F984DE-67F2-394F-95C9-6593475427F5}tf10001076</Template>
  <TotalTime>1516</TotalTime>
  <Words>1471</Words>
  <Application>Microsoft Macintosh PowerPoint</Application>
  <PresentationFormat>Widescreen</PresentationFormat>
  <Paragraphs>157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FangSong</vt:lpstr>
      <vt:lpstr>Arial</vt:lpstr>
      <vt:lpstr>Book Antiqua</vt:lpstr>
      <vt:lpstr>Calibri</vt:lpstr>
      <vt:lpstr>Century Gothic</vt:lpstr>
      <vt:lpstr>Palatino</vt:lpstr>
      <vt:lpstr>Times New Roman</vt:lpstr>
      <vt:lpstr>Wingdings 3</vt:lpstr>
      <vt:lpstr>Ion Boardroom</vt:lpstr>
      <vt:lpstr>會眾詩歌綜欖 4</vt:lpstr>
      <vt:lpstr>十九世紀的 美國詩歌（續）</vt:lpstr>
      <vt:lpstr>歌唱學校(Singing School)</vt:lpstr>
      <vt:lpstr>歌唱學校(Singing School)</vt:lpstr>
      <vt:lpstr>PowerPoint Presentation</vt:lpstr>
      <vt:lpstr>奮興佈道大會與福音詩歌</vt:lpstr>
      <vt:lpstr>桑基 (Ira D. Sankey),  1840-1908</vt:lpstr>
      <vt:lpstr>福音詩歌</vt:lpstr>
      <vt:lpstr>福音詩歌</vt:lpstr>
      <vt:lpstr>斯帕弗德移民到耶路薩冷</vt:lpstr>
      <vt:lpstr>福音詩歌</vt:lpstr>
      <vt:lpstr>芬妮．克羅斯比 (Fanny Crosby, 1820-1915 )</vt:lpstr>
      <vt:lpstr>福音詩歌</vt:lpstr>
      <vt:lpstr>比較福音詩歌與聖詩</vt:lpstr>
      <vt:lpstr>黑人靈歌 (Spirituals)</vt:lpstr>
      <vt:lpstr> 結語</vt:lpstr>
      <vt:lpstr>范天祥  (Bliss Wiant, 1895-1975) </vt:lpstr>
      <vt:lpstr>PowerPoint Presentation</vt:lpstr>
      <vt:lpstr>中國聖詩歷史</vt:lpstr>
      <vt:lpstr>重要的聖詩 (I)</vt:lpstr>
      <vt:lpstr>重要的聖詩 (II)</vt:lpstr>
      <vt:lpstr>重要的聖詩 (III)</vt:lpstr>
      <vt:lpstr>祝禱：Dona Nobis Pacem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會眾詩歌綜欖</dc:title>
  <dc:creator>Fang-Lan Hsieh</dc:creator>
  <cp:lastModifiedBy>Fang-Lan Hsieh</cp:lastModifiedBy>
  <cp:revision>76</cp:revision>
  <cp:lastPrinted>2023-05-02T15:41:46Z</cp:lastPrinted>
  <dcterms:created xsi:type="dcterms:W3CDTF">2023-03-17T02:49:35Z</dcterms:created>
  <dcterms:modified xsi:type="dcterms:W3CDTF">2023-05-03T00:52:45Z</dcterms:modified>
</cp:coreProperties>
</file>