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5"/>
  </p:notesMasterIdLst>
  <p:sldIdLst>
    <p:sldId id="256" r:id="rId2"/>
    <p:sldId id="274" r:id="rId3"/>
    <p:sldId id="290" r:id="rId4"/>
    <p:sldId id="288" r:id="rId5"/>
    <p:sldId id="275" r:id="rId6"/>
    <p:sldId id="294" r:id="rId7"/>
    <p:sldId id="276" r:id="rId8"/>
    <p:sldId id="277" r:id="rId9"/>
    <p:sldId id="281" r:id="rId10"/>
    <p:sldId id="278" r:id="rId11"/>
    <p:sldId id="291" r:id="rId12"/>
    <p:sldId id="293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/>
    <p:restoredTop sz="94648"/>
  </p:normalViewPr>
  <p:slideViewPr>
    <p:cSldViewPr snapToGrid="0">
      <p:cViewPr varScale="1">
        <p:scale>
          <a:sx n="117" d="100"/>
          <a:sy n="117" d="100"/>
        </p:scale>
        <p:origin x="1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C6AA-66F6-B74F-A812-A0F8A54D6837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7028-0B03-BD4B-94F4-25B22CA61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35D2A50-FB9D-F043-9939-212464F2087A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CBE2-3677-9D43-A25C-3F9C50215647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D42D-2953-254B-94E5-35834880E350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E629-3F34-0042-B8CE-19F277A23ED0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FF6A-F77E-A849-987A-D63CDC903000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2B7-127F-634C-A656-21CBC899FBD4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87B-6595-CD4C-9DAE-36319978D701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1AE364E-B616-7246-9BEC-8E2ACC144290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006683-DC47-9240-A39B-7EBB0E9DA839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9E7-73C0-A047-8685-EBA3E392B52A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5DE-0E73-0848-AD34-3B59AAFE087A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B0F4-F677-CB43-99AD-880D57268535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433E-C45A-B140-85E6-2C2A332CF0E8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487D-08EB-3743-99BF-B818D463017B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0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D871-AC59-9142-8B63-C31CCBC41EBA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52F1-A815-534F-BC46-48522B6D8FF6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88D0-909F-F340-8D32-018141335739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8F2D19-8F51-0045-9C39-BB6A52529434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FYysPB6k2c" TargetMode="External"/><Relationship Id="rId2" Type="http://schemas.openxmlformats.org/officeDocument/2006/relationships/hyperlink" Target="https://www.youtube.com/watch?v=uG45LO1eX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safari&amp;rls=en&amp;q=just+as+i+am+billy+graham+crusade&amp;ie=UTF-8&amp;oe=UTF-8#fpstate=ive&amp;vld=cid:3696a368,vid:eC4O9Gjvrj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gcchinese.org/article/25-hymns-to-sing-in-troubled-tim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0Xlo4IA3s" TargetMode="External"/><Relationship Id="rId2" Type="http://schemas.openxmlformats.org/officeDocument/2006/relationships/hyperlink" Target="http://www.christianstudy.com/data/hymns/text/century_praise449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53A7284-5A94-3B52-1DF3-8593A74E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5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CE9B-4A0C-B7FA-04B1-CC6918B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19554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會眾詩歌綜欖</a:t>
            </a:r>
            <a:br>
              <a:rPr lang="en-US" sz="6000" b="1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6000" dirty="0">
                <a:latin typeface="Book Antiqua" panose="02040602050305030304" pitchFamily="18" charset="0"/>
                <a:ea typeface="FangSong" panose="02010609060101010101" pitchFamily="49" charset="-122"/>
              </a:rPr>
              <a:t>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EEF7-280D-5B3F-4873-8E107FDC7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謝林芳蘭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en-US" altLang="zh-TW" sz="4400" dirty="0">
                <a:latin typeface="Palatino" pitchFamily="2" charset="77"/>
                <a:ea typeface="Palatino" pitchFamily="2" charset="77"/>
              </a:rPr>
              <a:t>2023</a:t>
            </a:r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4400" dirty="0">
                <a:latin typeface="Book Antiqua" panose="02040602050305030304" pitchFamily="18" charset="0"/>
                <a:ea typeface="FangSong" panose="02010609060101010101" pitchFamily="49" charset="-122"/>
              </a:rPr>
              <a:t>4/28~5/3</a:t>
            </a:r>
            <a:endParaRPr lang="en-US" sz="44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284FB-5623-D11B-E74A-896D6B03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DB71-C10E-B46A-CC36-17477E0E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主日學詩歌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4604-564B-51D1-C104-69856DE4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5848"/>
            <a:ext cx="8825659" cy="4235669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美國十九世紀的主日學運動，藉著主日學上課，帶領兒童信主，促進教會的成長</a:t>
            </a:r>
            <a:endParaRPr lang="en-US" sz="3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sz="3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詩人與作曲家創作兒童詩歌，讓兒童學習唱詩，從當中認識屬靈真理</a:t>
            </a:r>
            <a:endParaRPr lang="en-US" sz="3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en-US" sz="23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耶穌愛我</a:t>
            </a:r>
            <a:r>
              <a:rPr lang="en-US" sz="2300" b="1" dirty="0">
                <a:latin typeface="FangSong" panose="02010609060101010101" pitchFamily="49" charset="-122"/>
                <a:ea typeface="FangSong" panose="02010609060101010101" pitchFamily="49" charset="-122"/>
              </a:rPr>
              <a:t>」(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”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Jesus Loves Me,“,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讚＃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239, 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世紀＃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285), </a:t>
            </a:r>
            <a:r>
              <a:rPr lang="zh-TW" alt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調名為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3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CHINA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「中國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endParaRPr lang="en-US" sz="23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威廉．白瑞德</a:t>
            </a:r>
            <a:r>
              <a:rPr lang="zh-TW" alt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William B. Bradbury,</a:t>
            </a:r>
            <a:r>
              <a:rPr lang="zh-TW" alt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1816-1868) 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作曲</a:t>
            </a:r>
            <a:endParaRPr lang="en-US" sz="23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https://www.youtube.com/watch?v=uG45LO1eXkA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 (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中文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)</a:t>
            </a:r>
          </a:p>
          <a:p>
            <a:pPr lvl="1"/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禱告良辰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(“Sweet Hour of Prayer,“ 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讚＃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203, </a:t>
            </a:r>
            <a:r>
              <a:rPr lang="en-US" sz="23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世紀＃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374 )</a:t>
            </a:r>
          </a:p>
          <a:p>
            <a:pPr lvl="3"/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作曲者同上</a:t>
            </a:r>
            <a:endParaRPr lang="en-US" sz="23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  <a:hlinkClick r:id="rId3"/>
              </a:rPr>
              <a:t>https://www.youtube.com/watch?v=9FYysPB6k2c</a:t>
            </a:r>
            <a:r>
              <a:rPr lang="zh-TW" alt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(</a:t>
            </a:r>
            <a:r>
              <a:rPr lang="en-US" sz="23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中文</a:t>
            </a:r>
            <a:r>
              <a:rPr lang="en-US" sz="2300" dirty="0">
                <a:latin typeface="Book Antiqua" panose="02040602050305030304" pitchFamily="18" charset="0"/>
                <a:ea typeface="FangSong" panose="02010609060101010101" pitchFamily="49" charset="-122"/>
              </a:rPr>
              <a:t> )</a:t>
            </a:r>
            <a:endParaRPr lang="en-US" sz="23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marL="914400" lvl="2" indent="0">
              <a:buNone/>
            </a:pPr>
            <a:endParaRPr lang="en-US" sz="20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marL="457200" lvl="1" indent="0">
              <a:buNone/>
            </a:pPr>
            <a:endParaRPr lang="en-US" sz="20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388A-29FF-6BF5-C86D-6C93A43E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C50A-C854-1B2A-E5DD-447E8DE3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主日學詩歌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4DA0-EEFC-228E-62F6-1FF91B04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80441"/>
            <a:ext cx="8825659" cy="394137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照我本相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(“Just As I Am,“</a:t>
            </a:r>
            <a:r>
              <a:rPr lang="zh-TW" alt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讚＃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225, 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世紀＃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271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)</a:t>
            </a:r>
          </a:p>
          <a:p>
            <a:pPr lvl="2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葛理翰牧師在佈道大會，最後呼召人信主時必唱的詩歌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https://www.google.com/search?client=safari&amp;rls=en&amp;q=just+as+i+am+billy+graham+crusade&amp;ie=UTF-8&amp;oe=UTF-8#fpstate=ive&amp;vld=cid:3696a368,vid:eC4O9GjvrjY</a:t>
            </a:r>
            <a:endParaRPr lang="en-US" sz="20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與主更親近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 “Nearer, my God to Thee,” </a:t>
            </a:r>
            <a:r>
              <a:rPr lang="en-US" sz="2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讚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 #374, 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#450 )</a:t>
            </a:r>
          </a:p>
          <a:p>
            <a:pPr lvl="2"/>
            <a:r>
              <a:rPr lang="en-US" sz="2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電影「鐵達尼號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(Titanic, 1997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) </a:t>
            </a:r>
            <a:r>
              <a:rPr lang="en-US" sz="2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的插曲</a:t>
            </a:r>
            <a:endParaRPr lang="en-US" sz="20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www.youtube.com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watch?v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=uffHb6JgoiQ&amp;list=PLOA97pr_Tyb8PvPQKZCLgJmWuLcu7ggFK&amp;index=73</a:t>
            </a:r>
          </a:p>
          <a:p>
            <a:pPr lvl="2"/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2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www.youtube.com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/</a:t>
            </a:r>
            <a:r>
              <a:rPr lang="en-US" sz="22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watch?v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=MHYu1Og-gSA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97E65-A483-0B47-78C4-06565C89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4D7F5CE-A719-44F7-9C5B-4BC25A14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E78F-4150-7AC8-84CD-8C1D2B66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33" y="2099733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羅維爾．梅生</a:t>
            </a:r>
            <a:br>
              <a:rPr lang="en-US" sz="4800" dirty="0"/>
            </a:br>
            <a:r>
              <a:rPr lang="en-US" sz="4800" dirty="0"/>
              <a:t>(</a:t>
            </a:r>
            <a:r>
              <a:rPr lang="en-US" sz="4800" dirty="0">
                <a:latin typeface="Book Antiqua" panose="02040602050305030304" pitchFamily="18" charset="0"/>
                <a:ea typeface="FangSong" panose="02010609060101010101" pitchFamily="49" charset="-122"/>
              </a:rPr>
              <a:t>Lowell Mason, 1792-1872)</a:t>
            </a:r>
            <a:r>
              <a:rPr lang="en-US" sz="48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60D619-D645-1599-C1EF-40D572505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80" r="15548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0283B-D6E6-95F0-BED4-A4EB4685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9084-4027-DE8C-A117-8C0CF4A1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羅維爾．梅生</a:t>
            </a:r>
            <a:r>
              <a:rPr lang="en-US" sz="44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B535-53CA-1FC1-F6EB-19859C70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4317"/>
            <a:ext cx="8825659" cy="4361793"/>
          </a:xfrm>
        </p:spPr>
        <p:txBody>
          <a:bodyPr/>
          <a:lstStyle/>
          <a:p>
            <a:pPr lvl="1"/>
            <a:r>
              <a:rPr lang="en-US" sz="28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羅維爾．梅生</a:t>
            </a:r>
            <a:r>
              <a:rPr lang="en-US" sz="2800" dirty="0">
                <a:latin typeface="Book Antiqua" panose="02040602050305030304" pitchFamily="18" charset="0"/>
                <a:ea typeface="FangSong" panose="02010609060101010101" pitchFamily="49" charset="-122"/>
              </a:rPr>
              <a:t> (Lowell Mason, 1792-1872) </a:t>
            </a:r>
            <a:endParaRPr lang="en-US" sz="28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為教育家、作曲家，積極向波士頓教育局勸諫設立音樂課程，波士頓公立學校於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1838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年開設音樂課，為美國教育界首例</a:t>
            </a:r>
          </a:p>
          <a:p>
            <a:pPr lvl="3"/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教會音樂無法進步，除非每個人都學會看譜，因此，學校要教導兒童音樂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…．」</a:t>
            </a:r>
          </a:p>
          <a:p>
            <a:pPr lvl="2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組織與訓練教會詩班、推動會眾唱詩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創作七百多首的詩歌曲調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14256-0A21-171B-00D9-B095A12B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9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" name="Rectangle 9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AB651-0E61-A2A0-B125-730959BE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EBEBEB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十</a:t>
            </a:r>
            <a:r>
              <a:rPr lang="en-US" sz="5400" b="1" i="0" kern="1200" dirty="0" err="1">
                <a:solidFill>
                  <a:srgbClr val="EBEBEB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九世紀的</a:t>
            </a:r>
            <a:br>
              <a:rPr lang="en-US" sz="5400" b="1" i="0" kern="1200" dirty="0">
                <a:solidFill>
                  <a:srgbClr val="EBEBEB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5400" b="1" i="0" kern="1200" dirty="0" err="1">
                <a:solidFill>
                  <a:srgbClr val="EBEBEB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美國詩歌</a:t>
            </a:r>
            <a:endParaRPr lang="en-US" sz="5400" b="1" i="0" kern="1200" dirty="0">
              <a:solidFill>
                <a:srgbClr val="EBEBEB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grpSp>
        <p:nvGrpSpPr>
          <p:cNvPr id="104" name="Group 96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3" name="Picture 22" descr="Music sheet">
            <a:extLst>
              <a:ext uri="{FF2B5EF4-FFF2-40B4-BE49-F238E27FC236}">
                <a16:creationId xmlns:a16="http://schemas.microsoft.com/office/drawing/2014/main" id="{41FC29C5-4A9C-C845-62C0-BC8CBAC6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608"/>
          <a:stretch/>
        </p:blipFill>
        <p:spPr>
          <a:xfrm>
            <a:off x="1109764" y="1265292"/>
            <a:ext cx="3526244" cy="43274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0E457-1B66-AAA6-0CA2-25BF425C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FFA3-5A78-2B88-5B53-FD725534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4797"/>
            <a:ext cx="8761413" cy="1116823"/>
          </a:xfrm>
        </p:spPr>
        <p:txBody>
          <a:bodyPr/>
          <a:lstStyle/>
          <a:p>
            <a:pPr algn="ctr"/>
            <a:r>
              <a:rPr lang="en-US" sz="3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問題簡答</a:t>
            </a:r>
            <a:r>
              <a:rPr 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：</a:t>
            </a:r>
            <a:br>
              <a:rPr 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3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看五線譜彈奏聖詩</a:t>
            </a:r>
            <a:endParaRPr 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054EB-5CB6-3649-FB48-E588E905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>
                <a:latin typeface="FangSong" panose="02010609060101010101" pitchFamily="49" charset="-122"/>
                <a:ea typeface="FangSong" panose="02010609060101010101" pitchFamily="49" charset="-122"/>
              </a:rPr>
              <a:t>簡譜</a:t>
            </a:r>
            <a:r>
              <a:rPr lang="en-US" sz="28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彈奏聖詩</a:t>
            </a:r>
            <a:r>
              <a:rPr lang="ja-JP" altLang="en-US" sz="2800" b="1">
                <a:latin typeface="FangSong" panose="02010609060101010101" pitchFamily="49" charset="-122"/>
                <a:ea typeface="FangSong" panose="02010609060101010101" pitchFamily="49" charset="-122"/>
              </a:rPr>
              <a:t>也有許多方法，盡量讓右手不要只彈單音，至少彈</a:t>
            </a:r>
            <a:r>
              <a:rPr lang="en-US" altLang="ja-JP" sz="2800" dirty="0">
                <a:latin typeface="Book Antiqua" panose="02040602050305030304" pitchFamily="18" charset="0"/>
                <a:ea typeface="FangSong" panose="02010609060101010101" pitchFamily="49" charset="-122"/>
              </a:rPr>
              <a:t>2</a:t>
            </a:r>
            <a:r>
              <a:rPr lang="ja-JP" altLang="en-US" sz="2800" b="1">
                <a:latin typeface="FangSong" panose="02010609060101010101" pitchFamily="49" charset="-122"/>
                <a:ea typeface="FangSong" panose="02010609060101010101" pitchFamily="49" charset="-122"/>
              </a:rPr>
              <a:t>個以上的音，配合左手的典型的伴奏型態</a:t>
            </a:r>
            <a:r>
              <a:rPr 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ja-JP" altLang="en-US" sz="2800" b="1">
                <a:latin typeface="FangSong" panose="02010609060101010101" pitchFamily="49" charset="-122"/>
                <a:ea typeface="FangSong" panose="02010609060101010101" pitchFamily="49" charset="-122"/>
              </a:rPr>
              <a:t>整曲聽起來比較豐富，有和聲，不單薄</a:t>
            </a:r>
            <a:endParaRPr lang="en-US" altLang="ja-JP" sz="2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ja-JP" altLang="en-US" sz="2800" b="1">
                <a:latin typeface="FangSong" panose="02010609060101010101" pitchFamily="49" charset="-122"/>
                <a:ea typeface="FangSong" panose="02010609060101010101" pitchFamily="49" charset="-122"/>
              </a:rPr>
              <a:t>先把和弦寫下來，然後按照和弦的和聲來彈</a:t>
            </a:r>
            <a:endParaRPr lang="en-US" altLang="ja-JP" sz="2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ja-JP" altLang="en-US" sz="2800" b="1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練習看譜乃為上策</a:t>
            </a:r>
            <a:endParaRPr lang="en-US" altLang="ja-JP" sz="28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F84F-00EC-CD1D-DB48-1B6B0EA1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B100-C5E1-B747-D4E4-2D59E20E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88757"/>
            <a:ext cx="8761413" cy="1158705"/>
          </a:xfrm>
        </p:spPr>
        <p:txBody>
          <a:bodyPr/>
          <a:lstStyle/>
          <a:p>
            <a:pPr algn="ctr"/>
            <a:r>
              <a:rPr lang="en-US" sz="3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問題簡答</a:t>
            </a:r>
            <a:r>
              <a:rPr 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： </a:t>
            </a:r>
            <a:br>
              <a:rPr 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3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重要的聖詩</a:t>
            </a:r>
            <a:endParaRPr 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B000-121D-26C5-1323-849AF1A78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i="0" u="none" strike="noStrike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FangSong" panose="02010609060101010101" pitchFamily="49" charset="-122"/>
              </a:rPr>
              <a:t>艰难时，你可以唱这</a:t>
            </a:r>
            <a:r>
              <a:rPr lang="en-US" altLang="ja-JP" sz="2800" i="0" u="none" strike="noStrike" dirty="0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FangSong" panose="02010609060101010101" pitchFamily="49" charset="-122"/>
              </a:rPr>
              <a:t>25</a:t>
            </a:r>
            <a:r>
              <a:rPr lang="ja-JP" altLang="en-US" sz="2800" b="1" i="0" u="none" strike="noStrike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FangSong" panose="02010609060101010101" pitchFamily="49" charset="-122"/>
              </a:rPr>
              <a:t>首诗歌</a:t>
            </a:r>
            <a:r>
              <a:rPr lang="en-US" sz="2600" dirty="0">
                <a:solidFill>
                  <a:srgbClr val="8F8F8F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https://www.tgcchinese.org/article/25-hymns-to-sing-in-troubled-times</a:t>
            </a:r>
            <a:r>
              <a:rPr lang="zh-TW" altLang="en-US" sz="2600" dirty="0">
                <a:solidFill>
                  <a:srgbClr val="8F8F8F"/>
                </a:solidFill>
                <a:latin typeface="Book Antiqua" panose="02040602050305030304" pitchFamily="18" charset="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（中文）</a:t>
            </a:r>
            <a:endParaRPr lang="en-US" altLang="zh-TW" sz="2600" dirty="0">
              <a:solidFill>
                <a:srgbClr val="8F8F8F"/>
              </a:solidFill>
              <a:latin typeface="Book Antiqua" panose="02040602050305030304" pitchFamily="18" charset="0"/>
            </a:endParaRPr>
          </a:p>
          <a:p>
            <a:r>
              <a:rPr lang="en-US" sz="30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本人也列出幾首作為參考，最後一堂課再與大家分享</a:t>
            </a:r>
            <a:endParaRPr lang="en-US" sz="30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C9F7-3D01-BC5F-E992-0A0EFDE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0BA6-1001-566E-B657-DAE4006A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563" y="1099311"/>
            <a:ext cx="9350974" cy="706964"/>
          </a:xfrm>
        </p:spPr>
        <p:txBody>
          <a:bodyPr/>
          <a:lstStyle/>
          <a:p>
            <a:pPr algn="ctr"/>
            <a:r>
              <a:rPr lang="en-US" sz="4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大覺醒運動</a:t>
            </a:r>
            <a:r>
              <a:rPr lang="en-US" sz="4000" dirty="0">
                <a:latin typeface="Book Antiqua" panose="02040602050305030304" pitchFamily="18" charset="0"/>
                <a:ea typeface="FangSong" panose="02010609060101010101" pitchFamily="49" charset="-122"/>
              </a:rPr>
              <a:t> (The Great Awakening)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792F-D1BF-9541-3C0C-2585A41E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7379"/>
            <a:ext cx="8825659" cy="3773214"/>
          </a:xfrm>
        </p:spPr>
        <p:txBody>
          <a:bodyPr>
            <a:normAutofit lnSpcReduction="10000"/>
          </a:bodyPr>
          <a:lstStyle/>
          <a:p>
            <a:r>
              <a:rPr lang="en-US" sz="3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大覺醒運動</a:t>
            </a:r>
            <a:r>
              <a:rPr lang="en-US" sz="3000" dirty="0">
                <a:latin typeface="Book Antiqua" panose="02040602050305030304" pitchFamily="18" charset="0"/>
                <a:ea typeface="FangSong" panose="02010609060101010101" pitchFamily="49" charset="-122"/>
              </a:rPr>
              <a:t> (The Great Awakening)</a:t>
            </a:r>
          </a:p>
          <a:p>
            <a:pPr lvl="1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第一次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(First Great Awakening)，1730-1770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年代</a:t>
            </a:r>
          </a:p>
          <a:p>
            <a:pPr lvl="2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由約拿單．愛德華茲與英國佈道家喬治．懷特腓德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(George Whitefield) </a:t>
            </a:r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所帶動的奮興運動，主要發生在美國新英格蘭地區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第二次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(Second Great Awakening)</a:t>
            </a:r>
          </a:p>
          <a:p>
            <a:pPr lvl="2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十九世紀源自於美國肯德基州，大復興的靈火遍及南部幾州，大都集中在戶外集會，稱為「帳篷大會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」(camp meeting)</a:t>
            </a:r>
          </a:p>
          <a:p>
            <a:pPr lvl="1"/>
            <a:endParaRPr lang="en-US" sz="24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8B128-528C-8171-649B-D3550C2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863D-ADDF-CCC0-6E1A-9AB0CAF5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聖經地帶</a:t>
            </a:r>
            <a:r>
              <a:rPr lang="en-US" sz="36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3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3600" dirty="0">
                <a:latin typeface="Book Antiqua" panose="02040602050305030304" pitchFamily="18" charset="0"/>
                <a:ea typeface="FangSong" panose="02010609060101010101" pitchFamily="49" charset="-122"/>
              </a:rPr>
              <a:t>Bible Belt</a:t>
            </a:r>
            <a:r>
              <a:rPr lang="en-US" sz="3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  <a:r>
              <a:rPr lang="en-US" sz="36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endParaRPr lang="en-US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8779-1976-43F5-B619-79AC4FFA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562" y="2261570"/>
            <a:ext cx="8025268" cy="4390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8FA13-2FB3-7E2B-4D2C-9D3374B3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62" y="2073729"/>
            <a:ext cx="8025268" cy="48994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DA6B-DF01-08A9-78F1-1CE5A805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1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9C815-268E-D1F6-E3E5-0F914F79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b="1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帳篷大會</a:t>
            </a:r>
            <a:r>
              <a:rPr lang="en-US" sz="3100" b="1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br>
              <a:rPr lang="en-US" sz="3100" b="1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</a:br>
            <a:r>
              <a:rPr lang="en-US" sz="31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(camp meeting)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A4945017-8D26-2A63-F657-E7A9610CD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4" r="10779" b="-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900E42A-E25A-31D3-A632-A3477F65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Autofit/>
          </a:bodyPr>
          <a:lstStyle/>
          <a:p>
            <a:r>
              <a:rPr lang="en-US" sz="22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信徒坐三、四天的馬車或步行前來營地</a:t>
            </a:r>
            <a:endParaRPr lang="en-US" sz="2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sz="22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在戶外舉行，聚會約為一星期左右，最多有一萬兩千多人參加</a:t>
            </a:r>
            <a:endParaRPr lang="en-US" sz="2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sz="22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參加聚會的信徒自備帳篷、床舖、數天的糧食，住在馬車裡或臨時搭起來的帳篷</a:t>
            </a:r>
            <a:endParaRPr lang="en-US" sz="22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630B1-8530-40C1-4A48-FC04B53B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0FD7-CEC9-A9A2-82DD-538E335F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帳篷大會</a:t>
            </a: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(camp meeting)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1DCB-3851-A519-6C30-B9E33103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除了聽牧師傳講信息之外，營會主要的活動就是唱詩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產生許多民謠詩歌，稱為「營會詩歌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 (camp meeting hymn)</a:t>
            </a:r>
          </a:p>
          <a:p>
            <a:pPr lvl="1"/>
            <a:r>
              <a:rPr lang="zh-TW" alt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歌詞簡易，曲調大都來自當時通俗的歌曲，容易學，也容易背誦</a:t>
            </a:r>
            <a:endParaRPr lang="en-US" altLang="zh-TW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zh-TW" alt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附有「副歌」，會眾往往愈唱愈興奮，一面用腳打拍子，一面搖擺、拍掌</a:t>
            </a:r>
            <a:endParaRPr lang="en-US" altLang="zh-TW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zh-TW" alt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稱領唱的弟兄為「唱最大聲的牧師」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475D4-7FF9-6A9C-98A1-53C83FF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1C76-53AA-F5A9-BBB7-641FEA96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帳篷大會</a:t>
            </a: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(camp meeting)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739DF-EB9A-D3C7-E03D-FB022DA98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>
                <a:solidFill>
                  <a:srgbClr val="333333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ja-JP" altLang="en-US" sz="2800" b="1" i="0" u="none" strike="noStrike">
                <a:solidFill>
                  <a:srgbClr val="333333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在约旦河边我遥望」</a:t>
            </a:r>
            <a:r>
              <a:rPr lang="en-US" altLang="ja-JP" sz="2800" i="0" u="none" strike="noStrike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(“</a:t>
            </a:r>
            <a:r>
              <a:rPr lang="en-US" sz="2800" dirty="0">
                <a:latin typeface="Book Antiqua" panose="02040602050305030304" pitchFamily="18" charset="0"/>
              </a:rPr>
              <a:t>On Jordan’s Stormy Banks I Stand,“</a:t>
            </a:r>
            <a:r>
              <a:rPr lang="zh-TW" altLang="en-US" sz="2800" dirty="0">
                <a:latin typeface="Book Antiqua" panose="02040602050305030304" pitchFamily="18" charset="0"/>
              </a:rPr>
              <a:t> </a:t>
            </a:r>
            <a:r>
              <a:rPr 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世紀</a:t>
            </a:r>
            <a:r>
              <a:rPr lang="en-US" sz="2800" dirty="0">
                <a:latin typeface="Book Antiqua" panose="02040602050305030304" pitchFamily="18" charset="0"/>
              </a:rPr>
              <a:t>#449)</a:t>
            </a:r>
          </a:p>
          <a:p>
            <a:pPr lvl="1"/>
            <a:r>
              <a:rPr lang="en-US" sz="2600" dirty="0">
                <a:latin typeface="Book Antiqua" panose="02040602050305030304" pitchFamily="18" charset="0"/>
                <a:hlinkClick r:id="rId2"/>
              </a:rPr>
              <a:t>http://www.christianstudy.com/data/hymns/text/century_praise449.html</a:t>
            </a:r>
            <a:r>
              <a:rPr lang="en-US" sz="2600" dirty="0">
                <a:latin typeface="Book Antiqua" panose="02040602050305030304" pitchFamily="18" charset="0"/>
              </a:rPr>
              <a:t> </a:t>
            </a:r>
            <a:r>
              <a:rPr lang="en-US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中文歌詞</a:t>
            </a:r>
            <a:r>
              <a:rPr lang="en-US" sz="2600" dirty="0">
                <a:latin typeface="Book Antiqua" panose="02040602050305030304" pitchFamily="18" charset="0"/>
              </a:rPr>
              <a:t>）</a:t>
            </a:r>
          </a:p>
          <a:p>
            <a:pPr lvl="1"/>
            <a:r>
              <a:rPr lang="en-US" sz="2400" dirty="0">
                <a:latin typeface="Book Antiqua" panose="02040602050305030304" pitchFamily="18" charset="0"/>
                <a:hlinkClick r:id="rId3"/>
              </a:rPr>
              <a:t>https://www.youtube.com/watch?v=nS0Xlo4IA3s</a:t>
            </a:r>
            <a:r>
              <a:rPr lang="zh-TW" altLang="en-US" sz="2400" dirty="0">
                <a:latin typeface="Book Antiqua" panose="02040602050305030304" pitchFamily="18" charset="0"/>
              </a:rPr>
              <a:t> </a:t>
            </a:r>
            <a:r>
              <a:rPr lang="zh-TW" alt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（由一位黑人牧師主唱）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0ADB5-F7EE-34DD-E38C-B1A528AF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{59F984DE-67F2-394F-95C9-6593475427F5}tf10001076</Template>
  <TotalTime>1111</TotalTime>
  <Words>617</Words>
  <Application>Microsoft Macintosh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FangSong</vt:lpstr>
      <vt:lpstr>Arial</vt:lpstr>
      <vt:lpstr>Book Antiqua</vt:lpstr>
      <vt:lpstr>Calibri</vt:lpstr>
      <vt:lpstr>Century Gothic</vt:lpstr>
      <vt:lpstr>Palatino</vt:lpstr>
      <vt:lpstr>Wingdings 3</vt:lpstr>
      <vt:lpstr>Ion Boardroom</vt:lpstr>
      <vt:lpstr>會眾詩歌綜欖 4</vt:lpstr>
      <vt:lpstr>十九世紀的 美國詩歌</vt:lpstr>
      <vt:lpstr>問題簡答： 看五線譜彈奏聖詩</vt:lpstr>
      <vt:lpstr>問題簡答：  重要的聖詩</vt:lpstr>
      <vt:lpstr>大覺醒運動 (The Great Awakening)</vt:lpstr>
      <vt:lpstr>聖經地帶 （Bible Belt） </vt:lpstr>
      <vt:lpstr>帳篷大會  (camp meeting)</vt:lpstr>
      <vt:lpstr>帳篷大會 (camp meeting)</vt:lpstr>
      <vt:lpstr>帳篷大會 (camp meeting)</vt:lpstr>
      <vt:lpstr>主日學詩歌</vt:lpstr>
      <vt:lpstr>主日學詩歌</vt:lpstr>
      <vt:lpstr>羅維爾．梅生 (Lowell Mason, 1792-1872) </vt:lpstr>
      <vt:lpstr>羅維爾．梅生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會眾詩歌綜欖</dc:title>
  <dc:creator>Fang-Lan Hsieh</dc:creator>
  <cp:lastModifiedBy>Junrui.Yang</cp:lastModifiedBy>
  <cp:revision>55</cp:revision>
  <cp:lastPrinted>2023-04-23T00:49:05Z</cp:lastPrinted>
  <dcterms:created xsi:type="dcterms:W3CDTF">2023-03-17T02:49:35Z</dcterms:created>
  <dcterms:modified xsi:type="dcterms:W3CDTF">2023-04-28T03:01:47Z</dcterms:modified>
</cp:coreProperties>
</file>