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5" r:id="rId1"/>
  </p:sldMasterIdLst>
  <p:notesMasterIdLst>
    <p:notesMasterId r:id="rId18"/>
  </p:notesMasterIdLst>
  <p:sldIdLst>
    <p:sldId id="256" r:id="rId2"/>
    <p:sldId id="276" r:id="rId3"/>
    <p:sldId id="277" r:id="rId4"/>
    <p:sldId id="279" r:id="rId5"/>
    <p:sldId id="278" r:id="rId6"/>
    <p:sldId id="267" r:id="rId7"/>
    <p:sldId id="268" r:id="rId8"/>
    <p:sldId id="281" r:id="rId9"/>
    <p:sldId id="270" r:id="rId10"/>
    <p:sldId id="273" r:id="rId11"/>
    <p:sldId id="271" r:id="rId12"/>
    <p:sldId id="274" r:id="rId13"/>
    <p:sldId id="269" r:id="rId14"/>
    <p:sldId id="272" r:id="rId15"/>
    <p:sldId id="282" r:id="rId16"/>
    <p:sldId id="275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760"/>
    <p:restoredTop sz="94674"/>
  </p:normalViewPr>
  <p:slideViewPr>
    <p:cSldViewPr snapToGrid="0">
      <p:cViewPr varScale="1">
        <p:scale>
          <a:sx n="183" d="100"/>
          <a:sy n="183" d="100"/>
        </p:scale>
        <p:origin x="1616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FDC6AA-66F6-B74F-A812-A0F8A54D6837}" type="datetimeFigureOut">
              <a:rPr lang="en-US" smtClean="0"/>
              <a:t>4/27/23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937028-0B03-BD4B-94F4-25B22CA6191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21303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937028-0B03-BD4B-94F4-25B22CA6191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9514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5461A14E-C145-304F-8AB8-DE89A22AAB0A}" type="datetime2">
              <a:rPr lang="en-US" smtClean="0"/>
              <a:t>Thursday, April 27,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r>
              <a:rPr lang="en-US"/>
              <a:t>Sample Footer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320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92B06-F1A2-EB4D-9FE5-E115E5AB6A26}" type="datetime2">
              <a:rPr lang="en-US" smtClean="0"/>
              <a:t>Thursday, April 27, 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24575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FADEC-3FA4-4448-8DAC-FF032DC43AC2}" type="datetime2">
              <a:rPr lang="en-US" smtClean="0"/>
              <a:t>Thursday, April 27,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423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968F9A-DF2A-3445-B120-0A8BFA2B5D49}" type="datetime2">
              <a:rPr lang="en-US" smtClean="0"/>
              <a:t>Thursday, April 27,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803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81777-3B77-5B47-9840-71A853B4878E}" type="datetime2">
              <a:rPr lang="en-US" smtClean="0"/>
              <a:t>Thursday, April 27,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273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7EC4BC-7D38-D942-ACCB-59032C606E3E}" type="datetime2">
              <a:rPr lang="en-US" smtClean="0"/>
              <a:t>Thursday, April 27,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635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E54AC3-2196-E046-A199-7443C18BA406}" type="datetime2">
              <a:rPr lang="en-US" smtClean="0"/>
              <a:t>Thursday, April 27, 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498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D6DB1534-B3A9-2A41-B3A2-9F8B3C0FA0B8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3565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0C44163B-99CC-2D43-8AC0-EC0802A24888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4568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EA7082-F3D4-AE47-B0A3-65657FB213DC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6130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33517-C684-F84E-A565-CAE9C833F9E7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659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66A71-6308-6649-A359-FCFA36B93149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79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810AA8-B0A4-E44E-AE14-E7B62B6A6753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144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9F31EF-061E-C14C-ABB5-3150EC020852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03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C5205A-8F8F-8248-8BB0-96BA4CB231A4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427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52092-6A58-C14C-A43C-EB0D6D4C0981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87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FC6C9-8007-4649-B1BF-43DBA3382CC5}" type="datetime2">
              <a:rPr lang="en-US" smtClean="0"/>
              <a:t>Thursday, April 27, 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</a:t>
            </a:r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9123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D187912B-C04E-B147-87AF-112A8874ADB0}" type="datetime2">
              <a:rPr lang="en-US" smtClean="0"/>
              <a:t>Thursday, April 27, 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r>
              <a:rPr lang="en-US"/>
              <a:t>Sample Footer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DBA1B0FB-D917-4C8C-928F-313BD683BF3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3144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6" r:id="rId1"/>
    <p:sldLayoutId id="2147483777" r:id="rId2"/>
    <p:sldLayoutId id="2147483778" r:id="rId3"/>
    <p:sldLayoutId id="2147483779" r:id="rId4"/>
    <p:sldLayoutId id="2147483780" r:id="rId5"/>
    <p:sldLayoutId id="2147483781" r:id="rId6"/>
    <p:sldLayoutId id="2147483782" r:id="rId7"/>
    <p:sldLayoutId id="2147483783" r:id="rId8"/>
    <p:sldLayoutId id="2147483784" r:id="rId9"/>
    <p:sldLayoutId id="2147483785" r:id="rId10"/>
    <p:sldLayoutId id="2147483786" r:id="rId11"/>
    <p:sldLayoutId id="2147483787" r:id="rId12"/>
    <p:sldLayoutId id="2147483788" r:id="rId13"/>
    <p:sldLayoutId id="2147483789" r:id="rId14"/>
    <p:sldLayoutId id="2147483790" r:id="rId15"/>
    <p:sldLayoutId id="2147483791" r:id="rId16"/>
    <p:sldLayoutId id="2147483792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sQeIGbKqiw8&amp;t=10s" TargetMode="External"/><Relationship Id="rId2" Type="http://schemas.openxmlformats.org/officeDocument/2006/relationships/hyperlink" Target="https://ocbf.ca/2019/christ-the-lord-is-risen-today/(&#24291;&#26481;&#35441;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ccwiCuu27L4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vimeo.com/93506964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d18GK6ArWnY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Freeform 5">
            <a:extLst>
              <a:ext uri="{FF2B5EF4-FFF2-40B4-BE49-F238E27FC236}">
                <a16:creationId xmlns:a16="http://schemas.microsoft.com/office/drawing/2014/main" id="{2D529E20-662F-4915-ACD7-970C026FDB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5677511" flipH="1">
            <a:off x="3527283" y="1857885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bg1">
              <a:alpha val="20000"/>
            </a:schemeClr>
          </a:solidFill>
          <a:ln>
            <a:noFill/>
          </a:ln>
        </p:spPr>
      </p:sp>
      <p:pic>
        <p:nvPicPr>
          <p:cNvPr id="22" name="Picture 3">
            <a:extLst>
              <a:ext uri="{FF2B5EF4-FFF2-40B4-BE49-F238E27FC236}">
                <a16:creationId xmlns:a16="http://schemas.microsoft.com/office/drawing/2014/main" id="{A53A7284-5A94-3B52-1DF3-8593A74EDBB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8885"/>
          <a:stretch/>
        </p:blipFill>
        <p:spPr>
          <a:xfrm>
            <a:off x="423337" y="402166"/>
            <a:ext cx="4932951" cy="6053670"/>
          </a:xfrm>
          <a:custGeom>
            <a:avLst/>
            <a:gdLst/>
            <a:ahLst/>
            <a:cxnLst/>
            <a:rect l="l" t="t" r="r" b="b"/>
            <a:pathLst>
              <a:path w="4932951" h="6053670">
                <a:moveTo>
                  <a:pt x="0" y="0"/>
                </a:moveTo>
                <a:lnTo>
                  <a:pt x="3678393" y="0"/>
                </a:lnTo>
                <a:lnTo>
                  <a:pt x="4478865" y="0"/>
                </a:lnTo>
                <a:lnTo>
                  <a:pt x="4931853" y="0"/>
                </a:lnTo>
                <a:lnTo>
                  <a:pt x="4908487" y="137419"/>
                </a:lnTo>
                <a:lnTo>
                  <a:pt x="4886218" y="274232"/>
                </a:lnTo>
                <a:lnTo>
                  <a:pt x="4864421" y="411650"/>
                </a:lnTo>
                <a:lnTo>
                  <a:pt x="4845759" y="549673"/>
                </a:lnTo>
                <a:lnTo>
                  <a:pt x="4826941" y="687092"/>
                </a:lnTo>
                <a:lnTo>
                  <a:pt x="4809377" y="825115"/>
                </a:lnTo>
                <a:lnTo>
                  <a:pt x="4794322" y="961323"/>
                </a:lnTo>
                <a:lnTo>
                  <a:pt x="4780052" y="1099347"/>
                </a:lnTo>
                <a:lnTo>
                  <a:pt x="4767035" y="1236765"/>
                </a:lnTo>
                <a:lnTo>
                  <a:pt x="4755744" y="1371761"/>
                </a:lnTo>
                <a:lnTo>
                  <a:pt x="4744453" y="1508574"/>
                </a:lnTo>
                <a:lnTo>
                  <a:pt x="4735044" y="1643572"/>
                </a:lnTo>
                <a:lnTo>
                  <a:pt x="4727674" y="1778568"/>
                </a:lnTo>
                <a:lnTo>
                  <a:pt x="4719990" y="1912960"/>
                </a:lnTo>
                <a:lnTo>
                  <a:pt x="4713560" y="2046141"/>
                </a:lnTo>
                <a:lnTo>
                  <a:pt x="4709012" y="2178111"/>
                </a:lnTo>
                <a:lnTo>
                  <a:pt x="4705092" y="2310081"/>
                </a:lnTo>
                <a:lnTo>
                  <a:pt x="4701328" y="2440840"/>
                </a:lnTo>
                <a:lnTo>
                  <a:pt x="4699603" y="2569783"/>
                </a:lnTo>
                <a:lnTo>
                  <a:pt x="4697721" y="2698726"/>
                </a:lnTo>
                <a:lnTo>
                  <a:pt x="4696780" y="2825853"/>
                </a:lnTo>
                <a:lnTo>
                  <a:pt x="4697721" y="2951770"/>
                </a:lnTo>
                <a:lnTo>
                  <a:pt x="4697721" y="3076475"/>
                </a:lnTo>
                <a:lnTo>
                  <a:pt x="4699603" y="3199970"/>
                </a:lnTo>
                <a:lnTo>
                  <a:pt x="4702426" y="3321043"/>
                </a:lnTo>
                <a:lnTo>
                  <a:pt x="4705092" y="3440906"/>
                </a:lnTo>
                <a:lnTo>
                  <a:pt x="4708071" y="3558347"/>
                </a:lnTo>
                <a:lnTo>
                  <a:pt x="4712619" y="3675183"/>
                </a:lnTo>
                <a:lnTo>
                  <a:pt x="4717480" y="3790203"/>
                </a:lnTo>
                <a:lnTo>
                  <a:pt x="4721871" y="3902801"/>
                </a:lnTo>
                <a:lnTo>
                  <a:pt x="4734260" y="4122549"/>
                </a:lnTo>
                <a:lnTo>
                  <a:pt x="4747433" y="4333217"/>
                </a:lnTo>
                <a:lnTo>
                  <a:pt x="4761233" y="4535409"/>
                </a:lnTo>
                <a:lnTo>
                  <a:pt x="4776445" y="4726705"/>
                </a:lnTo>
                <a:lnTo>
                  <a:pt x="4792283" y="4909526"/>
                </a:lnTo>
                <a:lnTo>
                  <a:pt x="4809377" y="5079029"/>
                </a:lnTo>
                <a:lnTo>
                  <a:pt x="4826157" y="5238240"/>
                </a:lnTo>
                <a:lnTo>
                  <a:pt x="4842936" y="5384739"/>
                </a:lnTo>
                <a:lnTo>
                  <a:pt x="4858775" y="5519131"/>
                </a:lnTo>
                <a:lnTo>
                  <a:pt x="4873830" y="5638388"/>
                </a:lnTo>
                <a:lnTo>
                  <a:pt x="4888100" y="5746143"/>
                </a:lnTo>
                <a:lnTo>
                  <a:pt x="4900019" y="5836948"/>
                </a:lnTo>
                <a:lnTo>
                  <a:pt x="4911310" y="5913225"/>
                </a:lnTo>
                <a:lnTo>
                  <a:pt x="4927462" y="6017953"/>
                </a:lnTo>
                <a:lnTo>
                  <a:pt x="4932951" y="6053670"/>
                </a:lnTo>
                <a:lnTo>
                  <a:pt x="4478865" y="6053670"/>
                </a:lnTo>
                <a:lnTo>
                  <a:pt x="3683097" y="6053670"/>
                </a:lnTo>
                <a:lnTo>
                  <a:pt x="0" y="6053670"/>
                </a:lnTo>
                <a:close/>
              </a:path>
            </a:pathLst>
          </a:custGeom>
        </p:spPr>
      </p:pic>
      <p:sp>
        <p:nvSpPr>
          <p:cNvPr id="38" name="Freeform 5">
            <a:extLst>
              <a:ext uri="{FF2B5EF4-FFF2-40B4-BE49-F238E27FC236}">
                <a16:creationId xmlns:a16="http://schemas.microsoft.com/office/drawing/2014/main" id="{1AD5EB79-7F9A-4BBC-92A5-188382CBA1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E71CE9B-4A0C-B7FA-04B1-CC6918B18F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95061" y="1241266"/>
            <a:ext cx="5428551" cy="1955417"/>
          </a:xfrm>
        </p:spPr>
        <p:txBody>
          <a:bodyPr>
            <a:normAutofit/>
          </a:bodyPr>
          <a:lstStyle/>
          <a:p>
            <a:pPr algn="ctr"/>
            <a:r>
              <a:rPr lang="en-US" sz="60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會眾詩歌綜欖</a:t>
            </a:r>
            <a:br>
              <a:rPr lang="en-US" sz="6000" b="1" dirty="0">
                <a:latin typeface="FangSong" panose="02010609060101010101" pitchFamily="49" charset="-122"/>
                <a:ea typeface="FangSong" panose="02010609060101010101" pitchFamily="49" charset="-122"/>
              </a:rPr>
            </a:br>
            <a:r>
              <a:rPr lang="en-US" sz="6000" dirty="0">
                <a:latin typeface="Book Antiqua" panose="02040602050305030304" pitchFamily="18" charset="0"/>
                <a:ea typeface="FangSong" panose="02010609060101010101" pitchFamily="49" charset="-122"/>
              </a:rPr>
              <a:t>2-3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517EEF7-280D-5B3F-4873-8E107FDC7C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695061" y="4591665"/>
            <a:ext cx="5428551" cy="1622322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謝林芳蘭</a:t>
            </a:r>
            <a:endParaRPr lang="en-US" sz="4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algn="ctr"/>
            <a:r>
              <a:rPr lang="en-US" altLang="zh-TW" sz="4400" dirty="0">
                <a:latin typeface="Palatino" pitchFamily="2" charset="77"/>
                <a:ea typeface="Palatino" pitchFamily="2" charset="77"/>
              </a:rPr>
              <a:t>2023</a:t>
            </a:r>
            <a:r>
              <a:rPr lang="zh-TW" altLang="en-US" sz="4400" b="1" dirty="0">
                <a:latin typeface="FangSong" panose="02010609060101010101" pitchFamily="49" charset="-122"/>
                <a:ea typeface="FangSong" panose="02010609060101010101" pitchFamily="49" charset="-122"/>
              </a:rPr>
              <a:t>年四月</a:t>
            </a:r>
            <a:r>
              <a:rPr lang="en-US" altLang="zh-TW" sz="4400" dirty="0">
                <a:latin typeface="Book Antiqua" panose="02040602050305030304" pitchFamily="18" charset="0"/>
                <a:ea typeface="FangSong" panose="02010609060101010101" pitchFamily="49" charset="-122"/>
              </a:rPr>
              <a:t>21, 28</a:t>
            </a:r>
            <a:r>
              <a:rPr lang="zh-TW" altLang="en-US" sz="4400" b="1" dirty="0">
                <a:latin typeface="FangSong" panose="02010609060101010101" pitchFamily="49" charset="-122"/>
                <a:ea typeface="FangSong" panose="02010609060101010101" pitchFamily="49" charset="-122"/>
              </a:rPr>
              <a:t>日</a:t>
            </a:r>
            <a:endParaRPr lang="en-US" sz="4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B9B8A17F-DC3A-4D9A-AA53-9BFB894CD7B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A38BDB-FBF4-ED9A-0947-E1936CD8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39868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24978-038A-C66F-0292-52C8E08E84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b="1" dirty="0">
                <a:latin typeface="FangSong" panose="02010609060101010101" pitchFamily="49" charset="-122"/>
                <a:ea typeface="FangSong" panose="02010609060101010101" pitchFamily="49" charset="-122"/>
              </a:rPr>
              <a:t>衛斯理兄弟的詩歌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A61BA4-7F1C-7B3D-FA65-C086465325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0708" y="2366272"/>
            <a:ext cx="8825659" cy="3957746"/>
          </a:xfrm>
        </p:spPr>
        <p:txBody>
          <a:bodyPr>
            <a:normAutofit fontScale="92500" lnSpcReduction="10000"/>
          </a:bodyPr>
          <a:lstStyle/>
          <a:p>
            <a:pPr lvl="2"/>
            <a:r>
              <a:rPr lang="en-US" sz="28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詩歌特色</a:t>
            </a:r>
            <a:r>
              <a:rPr lang="en-US" sz="2000" b="1" dirty="0">
                <a:latin typeface="Book Antiqua" panose="02040602050305030304" pitchFamily="18" charset="0"/>
                <a:ea typeface="FangSong" panose="02010609060101010101" pitchFamily="49" charset="-122"/>
              </a:rPr>
              <a:t>	</a:t>
            </a:r>
            <a:endParaRPr lang="en-US" sz="20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lvl="3"/>
            <a:r>
              <a:rPr lang="en-US" sz="2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強調向眾人傳福音</a:t>
            </a:r>
            <a:endParaRPr lang="en-US" sz="2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lvl="4"/>
            <a:r>
              <a:rPr lang="en-US" sz="24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歌詞常使用「全體、整體</a:t>
            </a:r>
            <a:r>
              <a:rPr 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」（</a:t>
            </a:r>
            <a:r>
              <a:rPr lang="en-US" sz="2400" dirty="0" err="1">
                <a:solidFill>
                  <a:srgbClr val="FF0000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all</a:t>
            </a:r>
            <a:r>
              <a:rPr lang="en-US" sz="24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）</a:t>
            </a:r>
            <a:r>
              <a:rPr lang="en-US" sz="24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一字</a:t>
            </a:r>
            <a:endParaRPr lang="en-US" sz="24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5"/>
            <a:r>
              <a:rPr lang="ja-JP" altLang="en-US" sz="2000" b="1">
                <a:latin typeface="Book Antiqua" panose="02040602050305030304" pitchFamily="18" charset="0"/>
                <a:ea typeface="FangSong" panose="02010609060101010101" pitchFamily="49" charset="-122"/>
              </a:rPr>
              <a:t>「耶穌，我靈好朋友」</a:t>
            </a:r>
            <a:r>
              <a:rPr lang="zh-TW" altLang="en-US" sz="2000" b="1" dirty="0">
                <a:latin typeface="Book Antiqua" panose="02040602050305030304" pitchFamily="18" charset="0"/>
                <a:ea typeface="FangSong" panose="02010609060101010101" pitchFamily="49" charset="-122"/>
              </a:rPr>
              <a:t>（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“Jesus, Lover of my Soul”） </a:t>
            </a:r>
          </a:p>
          <a:p>
            <a:pPr lvl="6"/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https://</a:t>
            </a:r>
            <a:r>
              <a:rPr lang="en-US" sz="20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www.jgospel.net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/c/2/113937/279/3986/</a:t>
            </a:r>
            <a:r>
              <a:rPr lang="ja-JP" altLang="en-US" sz="2000" b="1">
                <a:latin typeface="Book Antiqua" panose="02040602050305030304" pitchFamily="18" charset="0"/>
                <a:ea typeface="FangSong" panose="02010609060101010101" pitchFamily="49" charset="-122"/>
              </a:rPr>
              <a:t>生命聖詩</a:t>
            </a:r>
            <a:r>
              <a:rPr lang="en-US" altLang="ja-JP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-275-</a:t>
            </a:r>
            <a:r>
              <a:rPr lang="ja-JP" altLang="en-US" sz="2000" b="1">
                <a:latin typeface="Book Antiqua" panose="02040602050305030304" pitchFamily="18" charset="0"/>
                <a:ea typeface="FangSong" panose="02010609060101010101" pitchFamily="49" charset="-122"/>
              </a:rPr>
              <a:t>耶穌，我靈好朋友</a:t>
            </a:r>
            <a:r>
              <a:rPr lang="en-US" altLang="ja-JP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-(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Jesus,-Lover-of-My-Soul).</a:t>
            </a:r>
            <a:r>
              <a:rPr lang="en-US" sz="20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aspx</a:t>
            </a:r>
            <a:r>
              <a:rPr lang="zh-TW" alt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2000" b="1" dirty="0">
                <a:latin typeface="Book Antiqua" panose="02040602050305030304" pitchFamily="18" charset="0"/>
                <a:ea typeface="FangSong" panose="02010609060101010101" pitchFamily="49" charset="-122"/>
              </a:rPr>
              <a:t>（</a:t>
            </a:r>
            <a:r>
              <a:rPr lang="zh-TW" altLang="en-US" sz="2000" b="1" dirty="0">
                <a:latin typeface="Book Antiqua" panose="02040602050305030304" pitchFamily="18" charset="0"/>
                <a:ea typeface="FangSong" panose="02010609060101010101" pitchFamily="49" charset="-122"/>
              </a:rPr>
              <a:t>中文</a:t>
            </a:r>
            <a:r>
              <a:rPr lang="en-US" sz="2000" b="1" dirty="0">
                <a:latin typeface="Book Antiqua" panose="02040602050305030304" pitchFamily="18" charset="0"/>
                <a:ea typeface="FangSong" panose="02010609060101010101" pitchFamily="49" charset="-122"/>
              </a:rPr>
              <a:t>）</a:t>
            </a:r>
          </a:p>
          <a:p>
            <a:pPr lvl="6"/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https://</a:t>
            </a:r>
            <a:r>
              <a:rPr lang="en-US" sz="20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www.youtube.com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/</a:t>
            </a:r>
            <a:r>
              <a:rPr lang="en-US" sz="20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watch?v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=XFaiiPv-Q6I</a:t>
            </a:r>
          </a:p>
          <a:p>
            <a:pPr lvl="3"/>
            <a:r>
              <a:rPr 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採用</a:t>
            </a:r>
            <a:r>
              <a:rPr lang="en-US" sz="2400" dirty="0">
                <a:latin typeface="Book Antiqua" panose="02040602050305030304" pitchFamily="18" charset="0"/>
                <a:ea typeface="FangSong" panose="02010609060101010101" pitchFamily="49" charset="-122"/>
              </a:rPr>
              <a:t>30</a:t>
            </a:r>
            <a:r>
              <a:rPr 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多種的韻律</a:t>
            </a:r>
          </a:p>
          <a:p>
            <a:pPr lvl="3"/>
            <a:r>
              <a:rPr lang="en-US" sz="24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曲調來源：韻律詩篇、德文聖詠曲、當時作曲家的創作等</a:t>
            </a:r>
            <a:endParaRPr lang="en-US" sz="24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4"/>
            <a:endParaRPr lang="en-US" sz="24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4"/>
            <a:endParaRPr lang="en-US" sz="20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4"/>
            <a:endParaRPr lang="en-US" sz="1800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4"/>
            <a:endParaRPr lang="en-US" sz="1800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14B563-C5F5-77B3-11B8-387FEF467A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5388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9169CA-DAB4-1470-4A27-48D9B333E1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衛斯理兄弟的詩歌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8D56F8-6EE8-B61E-29E7-D95BDC9ED1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36073"/>
            <a:ext cx="8825659" cy="4181112"/>
          </a:xfrm>
        </p:spPr>
        <p:txBody>
          <a:bodyPr>
            <a:normAutofit fontScale="92500"/>
          </a:bodyPr>
          <a:lstStyle/>
          <a:p>
            <a:r>
              <a:rPr lang="en-US" sz="28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有關會眾唱詩歌，約翰提出幾點唱詩的原則</a:t>
            </a:r>
            <a:r>
              <a:rPr lang="en-US" sz="2800" b="1" dirty="0">
                <a:latin typeface="FangSong" panose="02010609060101010101" pitchFamily="49" charset="-122"/>
                <a:ea typeface="FangSong" panose="02010609060101010101" pitchFamily="49" charset="-122"/>
              </a:rPr>
              <a:t>：</a:t>
            </a:r>
          </a:p>
          <a:p>
            <a:pPr lvl="1"/>
            <a:r>
              <a:rPr lang="en-US" sz="2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學唱一些重要的詩歌，唱熟了之後，再繼續學唱其他的詩歌</a:t>
            </a:r>
            <a:endParaRPr lang="en-US" sz="2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lvl="1"/>
            <a:r>
              <a:rPr lang="en-US" sz="2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按照詩本的歌詞與曲調歌唱</a:t>
            </a:r>
            <a:endParaRPr lang="en-US" sz="2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lvl="1"/>
            <a:r>
              <a:rPr lang="en-US" sz="2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與大家一起歌唱，若跟不上時，盡快加入</a:t>
            </a:r>
            <a:endParaRPr lang="en-US" sz="2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lvl="1"/>
            <a:r>
              <a:rPr lang="en-US" sz="2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唱得宏亮</a:t>
            </a:r>
            <a:r>
              <a:rPr lang="en-US" sz="2400" b="1" dirty="0">
                <a:latin typeface="FangSong" panose="02010609060101010101" pitchFamily="49" charset="-122"/>
                <a:ea typeface="FangSong" panose="02010609060101010101" pitchFamily="49" charset="-122"/>
              </a:rPr>
              <a:t> 、</a:t>
            </a:r>
            <a:r>
              <a:rPr lang="en-US" sz="2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美妙</a:t>
            </a:r>
            <a:endParaRPr lang="en-US" sz="2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lvl="1"/>
            <a:r>
              <a:rPr lang="en-US" sz="2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適度地唱，不過份喧嚷，好讓你的聲音與全體會眾的聲音融合在一起</a:t>
            </a:r>
            <a:endParaRPr lang="en-US" sz="2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lvl="1"/>
            <a:r>
              <a:rPr lang="en-US" sz="2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速度穩定，不要唱得比別人快，也不要越唱越慢，拖拖拉拉</a:t>
            </a:r>
            <a:endParaRPr lang="en-US" sz="2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lvl="1"/>
            <a:r>
              <a:rPr lang="en-US" sz="2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以靈歌唱，向神獻上讚美的祭</a:t>
            </a:r>
            <a:endParaRPr lang="en-US" sz="2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9A9A7F-9384-0317-B19C-EAF3A4DEB3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026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50E0A-F50A-C202-4246-8091A3183D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36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約拿單．愛德華茲對唱詩</a:t>
            </a:r>
            <a:r>
              <a:rPr lang="zh-TW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的看法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379D3-E8ED-8DDF-E250-1C0C4084D5D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約拿單．愛德華茲</a:t>
            </a:r>
            <a:r>
              <a:rPr lang="zh-TW" altLang="en-US" sz="2800" b="1" dirty="0"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en-US" sz="2800" dirty="0">
                <a:latin typeface="Book Antiqua" panose="02040602050305030304" pitchFamily="18" charset="0"/>
              </a:rPr>
              <a:t>(Jonathan Edwards, </a:t>
            </a:r>
            <a:r>
              <a:rPr lang="en-US" altLang="zh-TW" sz="2800" dirty="0">
                <a:latin typeface="Book Antiqua" panose="02040602050305030304" pitchFamily="18" charset="0"/>
              </a:rPr>
              <a:t>1703-1758)</a:t>
            </a:r>
          </a:p>
          <a:p>
            <a:pPr lvl="1"/>
            <a:r>
              <a:rPr lang="zh-TW" altLang="en-US" sz="2600" b="1" dirty="0">
                <a:latin typeface="FangSong" panose="02010609060101010101" pitchFamily="49" charset="-122"/>
                <a:ea typeface="FangSong" panose="02010609060101010101" pitchFamily="49" charset="-122"/>
              </a:rPr>
              <a:t>美國最重要的奮興佈道家與神學家之一</a:t>
            </a:r>
            <a:r>
              <a:rPr lang="en-US" altLang="zh-TW" sz="2600" b="1" dirty="0">
                <a:latin typeface="FangSong" panose="02010609060101010101" pitchFamily="49" charset="-122"/>
                <a:ea typeface="FangSong" panose="02010609060101010101" pitchFamily="49" charset="-122"/>
              </a:rPr>
              <a:t>  </a:t>
            </a:r>
          </a:p>
          <a:p>
            <a:pPr marL="0" indent="0">
              <a:buNone/>
            </a:pPr>
            <a:r>
              <a:rPr lang="en-US" sz="2400" b="1" dirty="0">
                <a:latin typeface="FangSong" panose="02010609060101010101" pitchFamily="49" charset="-122"/>
                <a:ea typeface="FangSong" panose="02010609060101010101" pitchFamily="49" charset="-122"/>
              </a:rPr>
              <a:t>「神的命令乃是要人人都要唱詩，因此，每一位信徒要認真地學習唱詩。唱詩就好像是任何一種技能，如果不認真學習，就做不好。信徒不好好學習唱詩，就是生活在罪惡之中，因為他們輕忽了崇拜中不能不參與的重要項目」。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A1E1097-6698-F28B-EC07-6782F9837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14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75383-E26A-8568-DBC5-11AD0D79F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b="1" dirty="0">
                <a:latin typeface="FangSong" panose="02010609060101010101" pitchFamily="49" charset="-122"/>
                <a:ea typeface="FangSong" panose="02010609060101010101" pitchFamily="49" charset="-122"/>
              </a:rPr>
              <a:t>衛斯理兄弟的詩歌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7EBA4F9-2602-5AF3-577C-8CF5992062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77954"/>
            <a:ext cx="8825659" cy="4090370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代表性的詩歌</a:t>
            </a:r>
            <a:r>
              <a:rPr lang="en-US" sz="3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	</a:t>
            </a:r>
            <a:r>
              <a:rPr lang="en-US" sz="2800" b="1" dirty="0">
                <a:latin typeface="Book Antiqua" panose="02040602050305030304" pitchFamily="18" charset="0"/>
                <a:ea typeface="FangSong" panose="02010609060101010101" pitchFamily="49" charset="-122"/>
              </a:rPr>
              <a:t>	</a:t>
            </a:r>
          </a:p>
          <a:p>
            <a:pPr lvl="1"/>
            <a:r>
              <a:rPr lang="en-US" sz="31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「</a:t>
            </a:r>
            <a:r>
              <a:rPr lang="en-US" sz="31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基督今復活</a:t>
            </a:r>
            <a:r>
              <a:rPr lang="en-US" sz="31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」</a:t>
            </a:r>
            <a:r>
              <a:rPr lang="en-US" sz="3100" dirty="0">
                <a:latin typeface="Book Antiqua" panose="02040602050305030304" pitchFamily="18" charset="0"/>
                <a:ea typeface="FangSong" panose="02010609060101010101" pitchFamily="49" charset="-122"/>
              </a:rPr>
              <a:t>(“Christ the Lord is Risen Today”，</a:t>
            </a:r>
            <a:r>
              <a:rPr lang="en-US" sz="3100" b="1" dirty="0">
                <a:latin typeface="FangSong" panose="02010609060101010101" pitchFamily="49" charset="-122"/>
                <a:ea typeface="FangSong" panose="02010609060101010101" pitchFamily="49" charset="-122"/>
              </a:rPr>
              <a:t>世紀</a:t>
            </a:r>
            <a:r>
              <a:rPr lang="en-US" sz="3100" dirty="0">
                <a:latin typeface="Book Antiqua" panose="02040602050305030304" pitchFamily="18" charset="0"/>
                <a:ea typeface="FangSong" panose="02010609060101010101" pitchFamily="49" charset="-122"/>
              </a:rPr>
              <a:t>#200;</a:t>
            </a:r>
            <a:r>
              <a:rPr lang="en-US" sz="3100" b="1" dirty="0">
                <a:latin typeface="Book Antiqua" panose="02040602050305030304" pitchFamily="18" charset="0"/>
                <a:ea typeface="FangSong" panose="02010609060101010101" pitchFamily="49" charset="-122"/>
              </a:rPr>
              <a:t> 讚</a:t>
            </a:r>
            <a:r>
              <a:rPr lang="en-US" sz="3100" dirty="0">
                <a:latin typeface="Book Antiqua" panose="02040602050305030304" pitchFamily="18" charset="0"/>
                <a:ea typeface="FangSong" panose="02010609060101010101" pitchFamily="49" charset="-122"/>
              </a:rPr>
              <a:t>#106 )</a:t>
            </a:r>
          </a:p>
          <a:p>
            <a:pPr lvl="3"/>
            <a:r>
              <a:rPr lang="en-US" sz="26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普世教會在復活節歌唱的詩歌</a:t>
            </a:r>
            <a:endParaRPr lang="en-US" sz="26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3"/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  <a:hlinkClick r:id="rId2"/>
              </a:rPr>
              <a:t>https://ocbf.ca/2019/christ-the-lord-is-risen-today/(</a:t>
            </a:r>
            <a:r>
              <a:rPr lang="en-US" sz="2600" b="1" dirty="0">
                <a:latin typeface="Book Antiqua" panose="02040602050305030304" pitchFamily="18" charset="0"/>
                <a:ea typeface="FangSong" panose="02010609060101010101" pitchFamily="49" charset="-122"/>
                <a:hlinkClick r:id="rId2"/>
              </a:rPr>
              <a:t>廣東話</a:t>
            </a:r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）</a:t>
            </a:r>
          </a:p>
          <a:p>
            <a:pPr lvl="1"/>
            <a:r>
              <a:rPr lang="en-US" sz="31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「</a:t>
            </a:r>
            <a:r>
              <a:rPr lang="en-US" sz="31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奇異的愛</a:t>
            </a:r>
            <a:r>
              <a:rPr lang="en-US" sz="31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」</a:t>
            </a:r>
            <a:r>
              <a:rPr lang="en-US" sz="3100" dirty="0">
                <a:latin typeface="Book Antiqua" panose="02040602050305030304" pitchFamily="18" charset="0"/>
                <a:ea typeface="FangSong" panose="02010609060101010101" pitchFamily="49" charset="-122"/>
              </a:rPr>
              <a:t>( “And Can it Be, That I Should Gain”，</a:t>
            </a:r>
            <a:r>
              <a:rPr lang="en-US" sz="31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生命聖詩</a:t>
            </a:r>
            <a:r>
              <a:rPr lang="en-US" sz="3100" dirty="0">
                <a:latin typeface="Book Antiqua" panose="02040602050305030304" pitchFamily="18" charset="0"/>
                <a:ea typeface="FangSong" panose="02010609060101010101" pitchFamily="49" charset="-122"/>
              </a:rPr>
              <a:t> # 178)</a:t>
            </a:r>
          </a:p>
          <a:p>
            <a:pPr lvl="3"/>
            <a:r>
              <a:rPr lang="en-US" sz="26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表達自己重生得救的心路歷程</a:t>
            </a:r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, </a:t>
            </a:r>
            <a:r>
              <a:rPr 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寫於</a:t>
            </a:r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1738</a:t>
            </a:r>
            <a:r>
              <a:rPr 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年</a:t>
            </a:r>
          </a:p>
          <a:p>
            <a:pPr lvl="3"/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https://</a:t>
            </a:r>
            <a:r>
              <a:rPr lang="en-US" sz="26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www.jgospel.net</a:t>
            </a:r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/c/2/114177/279/3986/</a:t>
            </a:r>
            <a:r>
              <a:rPr lang="ja-JP" altLang="en-US" sz="2600" b="1">
                <a:latin typeface="Book Antiqua" panose="02040602050305030304" pitchFamily="18" charset="0"/>
                <a:ea typeface="FangSong" panose="02010609060101010101" pitchFamily="49" charset="-122"/>
              </a:rPr>
              <a:t>生命聖詩</a:t>
            </a:r>
            <a:r>
              <a:rPr lang="en-US" altLang="ja-JP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-178-</a:t>
            </a:r>
            <a:r>
              <a:rPr lang="ja-JP" altLang="en-US" sz="2600" b="1">
                <a:latin typeface="Book Antiqua" panose="02040602050305030304" pitchFamily="18" charset="0"/>
                <a:ea typeface="FangSong" panose="02010609060101010101" pitchFamily="49" charset="-122"/>
              </a:rPr>
              <a:t>奇異的愛</a:t>
            </a:r>
            <a:r>
              <a:rPr lang="en-US" altLang="ja-JP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-(</a:t>
            </a:r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And-Can-It-Be-That-I-Should-Gain).</a:t>
            </a:r>
            <a:r>
              <a:rPr lang="en-US" sz="26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aspx</a:t>
            </a:r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zh-TW" alt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（中文）</a:t>
            </a:r>
            <a:endParaRPr lang="en-US" sz="26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4"/>
            <a:r>
              <a:rPr lang="en-US" sz="26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網頁上附有整首的歌詞</a:t>
            </a:r>
            <a:endParaRPr lang="en-US" sz="26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3"/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  <a:hlinkClick r:id="rId3"/>
              </a:rPr>
              <a:t>https://www.youtube.com/watch?v=sQeIGbKqiw8&amp;t=10s</a:t>
            </a:r>
            <a:r>
              <a:rPr lang="zh-TW" alt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 （</a:t>
            </a:r>
            <a:r>
              <a:rPr lang="zh-TW" alt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英文</a:t>
            </a:r>
            <a:r>
              <a:rPr lang="zh-TW" alt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）</a:t>
            </a:r>
            <a:endParaRPr lang="en-US" sz="2600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marL="514350" lvl="1" indent="0">
              <a:buNone/>
            </a:pPr>
            <a:endParaRPr lang="en-US" sz="2600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1"/>
            <a:endParaRPr lang="en-US" sz="26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0239F90-F79B-AED9-A636-A45951D609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41179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42C9B-42D6-92E1-F239-0C0A2BBC32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3600" b="1" dirty="0">
                <a:latin typeface="FangSong" panose="02010609060101010101" pitchFamily="49" charset="-122"/>
                <a:ea typeface="FangSong" panose="02010609060101010101" pitchFamily="49" charset="-122"/>
              </a:rPr>
              <a:t>衛斯理兄弟的詩歌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6545FF-05EF-78D3-FFA0-4769DDD8C3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08153"/>
            <a:ext cx="8825659" cy="3985667"/>
          </a:xfrm>
        </p:spPr>
        <p:txBody>
          <a:bodyPr>
            <a:normAutofit fontScale="85000" lnSpcReduction="20000"/>
          </a:bodyPr>
          <a:lstStyle/>
          <a:p>
            <a:r>
              <a:rPr lang="en-US" sz="30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代表性的詩歌</a:t>
            </a:r>
            <a:endParaRPr lang="en-US" sz="3000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1"/>
            <a:r>
              <a:rPr 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「</a:t>
            </a:r>
            <a:r>
              <a:rPr lang="en-US" sz="24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我們渴望的耶穌</a:t>
            </a:r>
            <a:r>
              <a:rPr 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」</a:t>
            </a:r>
            <a:r>
              <a:rPr lang="en-US" sz="2400" dirty="0">
                <a:latin typeface="Book Antiqua" panose="02040602050305030304" pitchFamily="18" charset="0"/>
                <a:ea typeface="FangSong" panose="02010609060101010101" pitchFamily="49" charset="-122"/>
              </a:rPr>
              <a:t> (“Come, Thou Long-Expected Jesus”, </a:t>
            </a:r>
            <a:r>
              <a:rPr 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世紀＃</a:t>
            </a:r>
            <a:r>
              <a:rPr lang="en-US" sz="2400" dirty="0">
                <a:latin typeface="Book Antiqua" panose="02040602050305030304" pitchFamily="18" charset="0"/>
                <a:ea typeface="FangSong" panose="02010609060101010101" pitchFamily="49" charset="-122"/>
              </a:rPr>
              <a:t>118)</a:t>
            </a:r>
          </a:p>
          <a:p>
            <a:pPr lvl="2"/>
            <a:r>
              <a:rPr lang="en-US" sz="22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待降節</a:t>
            </a:r>
            <a:r>
              <a:rPr lang="zh-TW" alt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(Advent)</a:t>
            </a:r>
            <a:r>
              <a:rPr lang="zh-TW" altLang="en-US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22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的詩歌</a:t>
            </a:r>
            <a:endParaRPr lang="en-US" sz="22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2"/>
            <a:r>
              <a:rPr lang="en-US" sz="22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詩歌簡介，</a:t>
            </a:r>
            <a:r>
              <a:rPr lang="en-US" sz="24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參見</a:t>
            </a:r>
            <a:r>
              <a:rPr 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：</a:t>
            </a:r>
          </a:p>
          <a:p>
            <a:pPr lvl="3"/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https://</a:t>
            </a:r>
            <a:r>
              <a:rPr lang="en-US" sz="20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www.cbcbc.org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/single-post/</a:t>
            </a:r>
            <a:r>
              <a:rPr lang="ja-JP" altLang="en-US" sz="2000" b="1">
                <a:latin typeface="Book Antiqua" panose="02040602050305030304" pitchFamily="18" charset="0"/>
                <a:ea typeface="FangSong" panose="02010609060101010101" pitchFamily="49" charset="-122"/>
              </a:rPr>
              <a:t>经典圣诞颂歌简介（四）</a:t>
            </a:r>
            <a:r>
              <a:rPr lang="en-US" altLang="ja-JP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-</a:t>
            </a:r>
            <a:r>
              <a:rPr lang="ja-JP" altLang="en-US" sz="2000" b="1">
                <a:latin typeface="Book Antiqua" panose="02040602050305030304" pitchFamily="18" charset="0"/>
                <a:ea typeface="FangSong" panose="02010609060101010101" pitchFamily="49" charset="-122"/>
              </a:rPr>
              <a:t>我们渴望的耶稣</a:t>
            </a:r>
            <a:r>
              <a:rPr lang="ja-JP" altLang="en-US" sz="2000">
                <a:latin typeface="Book Antiqua" panose="02040602050305030304" pitchFamily="18" charset="0"/>
                <a:ea typeface="FangSong" panose="02010609060101010101" pitchFamily="49" charset="-122"/>
              </a:rPr>
              <a:t>（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come-thou-long-expected-</a:t>
            </a:r>
            <a:r>
              <a:rPr lang="en-US" sz="20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jesus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）</a:t>
            </a:r>
          </a:p>
          <a:p>
            <a:pPr lvl="2"/>
            <a:r>
              <a:rPr lang="en-US" sz="2200" dirty="0">
                <a:latin typeface="Book Antiqua" panose="02040602050305030304" pitchFamily="18" charset="0"/>
                <a:ea typeface="FangSong" panose="02010609060101010101" pitchFamily="49" charset="-122"/>
                <a:hlinkClick r:id="rId2"/>
              </a:rPr>
              <a:t>https://www.youtube.com/watch?v=ccwiCuu27L4</a:t>
            </a:r>
            <a:r>
              <a:rPr lang="zh-TW" alt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（廣東話）</a:t>
            </a:r>
            <a:endParaRPr lang="en-US" sz="22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1"/>
            <a:r>
              <a:rPr 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「</a:t>
            </a:r>
            <a:r>
              <a:rPr lang="en-US" sz="24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萬口歡唱</a:t>
            </a:r>
            <a:r>
              <a:rPr 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」</a:t>
            </a:r>
            <a:r>
              <a:rPr lang="en-US" sz="2400" dirty="0">
                <a:latin typeface="Book Antiqua" panose="02040602050305030304" pitchFamily="18" charset="0"/>
                <a:ea typeface="FangSong" panose="02010609060101010101" pitchFamily="49" charset="-122"/>
              </a:rPr>
              <a:t>(</a:t>
            </a:r>
            <a:r>
              <a:rPr 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2400" dirty="0">
                <a:latin typeface="Book Antiqua" panose="02040602050305030304" pitchFamily="18" charset="0"/>
                <a:ea typeface="FangSong" panose="02010609060101010101" pitchFamily="49" charset="-122"/>
              </a:rPr>
              <a:t>“O For a Thousand Tongues to Sing”, 教會聖詩#107)</a:t>
            </a:r>
          </a:p>
          <a:p>
            <a:pPr lvl="2"/>
            <a:r>
              <a:rPr lang="en-US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https://</a:t>
            </a:r>
            <a:r>
              <a:rPr lang="en-US" sz="22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youtu.be</a:t>
            </a:r>
            <a:r>
              <a:rPr lang="en-US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/</a:t>
            </a:r>
            <a:r>
              <a:rPr lang="en-US" sz="22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PZNPZLiUFHQ</a:t>
            </a:r>
            <a:r>
              <a:rPr lang="en-US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（</a:t>
            </a:r>
            <a:r>
              <a:rPr lang="en-US" sz="22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附有中英文歌詞</a:t>
            </a:r>
            <a:r>
              <a:rPr 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）</a:t>
            </a:r>
          </a:p>
          <a:p>
            <a:pPr lvl="2"/>
            <a:r>
              <a:rPr lang="en-US" sz="2000" b="1" dirty="0">
                <a:latin typeface="Book Antiqua" panose="02040602050305030304" pitchFamily="18" charset="0"/>
                <a:ea typeface="FangSong" panose="02010609060101010101" pitchFamily="49" charset="-122"/>
              </a:rPr>
              <a:t>原有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18</a:t>
            </a:r>
            <a:r>
              <a:rPr lang="en-US" sz="2000" b="1" dirty="0">
                <a:latin typeface="Book Antiqua" panose="02040602050305030304" pitchFamily="18" charset="0"/>
                <a:ea typeface="FangSong" panose="02010609060101010101" pitchFamily="49" charset="-122"/>
              </a:rPr>
              <a:t>節歌詞 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(</a:t>
            </a:r>
            <a:r>
              <a:rPr lang="en-US" sz="20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參見：</a:t>
            </a:r>
            <a:r>
              <a:rPr lang="en-US" sz="20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https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://</a:t>
            </a:r>
            <a:r>
              <a:rPr lang="en-US" sz="20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www.umcdiscipleship.org</a:t>
            </a:r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/resources/o-for-a-thousand-tongues-to-sing-18-original-stanzas)</a:t>
            </a:r>
          </a:p>
          <a:p>
            <a:pPr marL="1828800" lvl="4" indent="0">
              <a:buNone/>
            </a:pPr>
            <a:endParaRPr lang="en-US" sz="2400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3"/>
            <a:endParaRPr lang="en-US" sz="2400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2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88C31AF-5389-BBDA-E4B2-695191CB7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151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B48160-1EEE-4980-334D-C051828836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奧爾尼聖詩</a:t>
            </a:r>
            <a:r>
              <a:rPr lang="en-US" sz="4400" dirty="0"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en-US" sz="4400" dirty="0">
                <a:latin typeface="Book Antiqua" panose="02040602050305030304" pitchFamily="18" charset="0"/>
              </a:rPr>
              <a:t>(</a:t>
            </a:r>
            <a:r>
              <a:rPr lang="en-US" sz="4400" i="1" dirty="0">
                <a:latin typeface="Book Antiqua" panose="02040602050305030304" pitchFamily="18" charset="0"/>
              </a:rPr>
              <a:t>Olney Hymns</a:t>
            </a:r>
            <a:r>
              <a:rPr lang="en-US" sz="4400" dirty="0">
                <a:latin typeface="Book Antiqua" panose="02040602050305030304" pitchFamily="18" charset="0"/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1DCA2D-FD5C-6910-1F74-C50BE95354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6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詩歌作者約翰</a:t>
            </a:r>
            <a:r>
              <a:rPr 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 ．</a:t>
            </a:r>
            <a:r>
              <a:rPr lang="en-US" sz="26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牛頓</a:t>
            </a:r>
            <a:r>
              <a:rPr lang="zh-TW" altLang="en-US" sz="2600" b="1" dirty="0"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(John Newton, 1725-1807) </a:t>
            </a:r>
            <a:r>
              <a:rPr lang="en-US" sz="26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與威廉</a:t>
            </a:r>
            <a:r>
              <a:rPr 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 ．</a:t>
            </a:r>
            <a:r>
              <a:rPr lang="en-US" sz="26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考</a:t>
            </a:r>
            <a:r>
              <a:rPr lang="ja-JP" altLang="en-US" sz="2600" b="1" i="0" u="none" strike="noStrike">
                <a:solidFill>
                  <a:schemeClr val="tx1"/>
                </a:solidFill>
                <a:effectLst/>
                <a:latin typeface="FangSong" panose="02010609060101010101" pitchFamily="49" charset="-122"/>
                <a:ea typeface="FangSong" panose="02010609060101010101" pitchFamily="49" charset="-122"/>
              </a:rPr>
              <a:t>珀 </a:t>
            </a:r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(William Cowper, 1731-1800) </a:t>
            </a:r>
            <a:r>
              <a:rPr lang="en-US" sz="2600" b="1" dirty="0">
                <a:latin typeface="FangSong" panose="02010609060101010101" pitchFamily="49" charset="-122"/>
                <a:ea typeface="FangSong" panose="02010609060101010101" pitchFamily="49" charset="-122"/>
              </a:rPr>
              <a:t>於</a:t>
            </a:r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1779</a:t>
            </a:r>
            <a:r>
              <a:rPr lang="en-US" sz="2600" b="1" dirty="0">
                <a:latin typeface="FangSong" panose="02010609060101010101" pitchFamily="49" charset="-122"/>
                <a:ea typeface="FangSong" panose="02010609060101010101" pitchFamily="49" charset="-122"/>
              </a:rPr>
              <a:t>年在英國的奧爾尼出版</a:t>
            </a:r>
          </a:p>
          <a:p>
            <a:pPr lvl="1"/>
            <a:r>
              <a:rPr lang="en-US" sz="22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約翰</a:t>
            </a:r>
            <a:r>
              <a:rPr 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 ．</a:t>
            </a:r>
            <a:r>
              <a:rPr lang="en-US" sz="22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牛頓</a:t>
            </a:r>
            <a:r>
              <a:rPr lang="zh-TW" altLang="en-US" sz="2200" b="1" dirty="0">
                <a:latin typeface="FangSong" panose="02010609060101010101" pitchFamily="49" charset="-122"/>
                <a:ea typeface="FangSong" panose="02010609060101010101" pitchFamily="49" charset="-122"/>
              </a:rPr>
              <a:t>原為粗暴、下流的船長，以販賣黑奴維生，後來在約翰</a:t>
            </a:r>
            <a:r>
              <a:rPr 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．</a:t>
            </a:r>
            <a:r>
              <a:rPr lang="zh-TW" altLang="en-US" sz="2200" b="1" dirty="0">
                <a:latin typeface="FangSong" panose="02010609060101010101" pitchFamily="49" charset="-122"/>
                <a:ea typeface="FangSong" panose="02010609060101010101" pitchFamily="49" charset="-122"/>
              </a:rPr>
              <a:t>衛斯理與另一位佈道家的帶領之下信主，重生得救，成為</a:t>
            </a:r>
            <a:r>
              <a:rPr lang="en-US" sz="22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牧師</a:t>
            </a:r>
            <a:endParaRPr lang="en-US" sz="22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lvl="1"/>
            <a:r>
              <a:rPr lang="en-US" sz="22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詩集裡最有名的詩歌歌詞為「奇異恩典</a:t>
            </a:r>
            <a:r>
              <a:rPr lang="en-US" sz="2200" b="1" dirty="0">
                <a:latin typeface="FangSong" panose="02010609060101010101" pitchFamily="49" charset="-122"/>
                <a:ea typeface="FangSong" panose="02010609060101010101" pitchFamily="49" charset="-122"/>
              </a:rPr>
              <a:t>」</a:t>
            </a:r>
            <a:r>
              <a:rPr lang="en-US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( “Amazing Grace”,</a:t>
            </a:r>
            <a:r>
              <a:rPr lang="zh-TW" altLang="en-US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zh-TW" alt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世紀</a:t>
            </a:r>
            <a:r>
              <a:rPr lang="en-US" altLang="zh-TW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#299</a:t>
            </a:r>
            <a:r>
              <a:rPr lang="en-US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 )，</a:t>
            </a:r>
            <a:r>
              <a:rPr lang="en-US" sz="22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配上美國早期民歌的曲調</a:t>
            </a:r>
            <a:endParaRPr lang="en-US" sz="22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2"/>
            <a:r>
              <a:rPr lang="en-US" sz="2000" dirty="0">
                <a:latin typeface="Book Antiqua" panose="02040602050305030304" pitchFamily="18" charset="0"/>
                <a:ea typeface="FangSong" panose="02010609060101010101" pitchFamily="49" charset="-122"/>
                <a:hlinkClick r:id="rId2"/>
              </a:rPr>
              <a:t>https://vimeo.com/93506964</a:t>
            </a:r>
            <a:r>
              <a:rPr lang="zh-TW" altLang="en-US" sz="2000" b="1" dirty="0">
                <a:latin typeface="Book Antiqua" panose="02040602050305030304" pitchFamily="18" charset="0"/>
                <a:ea typeface="FangSong" panose="02010609060101010101" pitchFamily="49" charset="-122"/>
              </a:rPr>
              <a:t>（中文）</a:t>
            </a:r>
            <a:endParaRPr lang="en-US" sz="20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398383-41DF-FB11-1373-211FF77C4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8087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>
            <a:duotone>
              <a:schemeClr val="bg2">
                <a:shade val="69000"/>
                <a:hueMod val="91000"/>
                <a:satMod val="164000"/>
                <a:lumMod val="74000"/>
              </a:schemeClr>
              <a:schemeClr val="bg2">
                <a:hueMod val="124000"/>
                <a:satMod val="140000"/>
                <a:lumMod val="142000"/>
              </a:schemeClr>
            </a:duotone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9EA2611-DCBA-4E97-A2B2-9A466E76BD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FD2669AB-35DB-41EC-BE9C-DA80B60A32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0" name="Freeform 5">
            <a:extLst>
              <a:ext uri="{FF2B5EF4-FFF2-40B4-BE49-F238E27FC236}">
                <a16:creationId xmlns:a16="http://schemas.microsoft.com/office/drawing/2014/main" id="{BBC615D1-6E12-40EF-915B-316CFDB550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1069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2" name="Freeform 5">
            <a:extLst>
              <a:ext uri="{FF2B5EF4-FFF2-40B4-BE49-F238E27FC236}">
                <a16:creationId xmlns:a16="http://schemas.microsoft.com/office/drawing/2014/main" id="{B9797D36-DE1E-47CD-881A-6C1F582826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49246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7070983-6464-283B-8073-8B7E862A31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422900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err="1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教會音樂史必讀</a:t>
            </a:r>
            <a:endParaRPr lang="en-US" sz="4000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pic>
        <p:nvPicPr>
          <p:cNvPr id="9" name="Picture 8" descr="Text&#10;&#10;Description automatically generated">
            <a:extLst>
              <a:ext uri="{FF2B5EF4-FFF2-40B4-BE49-F238E27FC236}">
                <a16:creationId xmlns:a16="http://schemas.microsoft.com/office/drawing/2014/main" id="{72DA4B21-105C-F491-3EB8-F6648345A6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44" r="3142" b="-3"/>
          <a:stretch/>
        </p:blipFill>
        <p:spPr>
          <a:xfrm>
            <a:off x="7418226" y="645106"/>
            <a:ext cx="4125317" cy="558536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4A2FAF1F-F462-46AF-A9E6-CC93C4E2C3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7146BED8-BAE9-42C5-A3DD-7B946445DB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15765FE8-B62F-41E4-A73C-74C91A8FD9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73388400-AF24-F834-DCBD-712E34005B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101026"/>
            <a:ext cx="6072776" cy="4129449"/>
          </a:xfrm>
        </p:spPr>
        <p:txBody>
          <a:bodyPr anchor="ctr">
            <a:norm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《</a:t>
            </a:r>
            <a:r>
              <a:rPr lang="en-US" sz="3200" b="1" dirty="0" err="1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我心頌讚：教會與音樂</a:t>
            </a:r>
            <a:r>
              <a:rPr lang="en-US" sz="32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》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台北：天恩出版社，</a:t>
            </a: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2022</a:t>
            </a:r>
            <a:r>
              <a:rPr lang="en-US" sz="28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年出版</a:t>
            </a:r>
          </a:p>
          <a:p>
            <a:pPr marL="0" indent="0">
              <a:buNone/>
            </a:pPr>
            <a:r>
              <a:rPr lang="en-US" sz="28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（</a:t>
            </a:r>
            <a:r>
              <a:rPr lang="en-US" sz="2800" b="1" dirty="0" err="1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本人譯自</a:t>
            </a:r>
            <a:r>
              <a:rPr lang="en-US" sz="2800" dirty="0" err="1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Paul</a:t>
            </a:r>
            <a:r>
              <a:rPr lang="en-US" sz="2800" dirty="0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 Westermeyer </a:t>
            </a:r>
            <a:r>
              <a:rPr lang="en-US" sz="2800" b="1" dirty="0" err="1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博士</a:t>
            </a:r>
            <a:r>
              <a:rPr lang="en-US" sz="2800" b="1" dirty="0" err="1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的大作</a:t>
            </a:r>
            <a:r>
              <a:rPr lang="zh-TW" altLang="en-US" sz="2800" b="1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Te</a:t>
            </a:r>
            <a:r>
              <a:rPr lang="en-US" sz="2800" i="1" dirty="0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 Deum: The Church and Music</a:t>
            </a:r>
            <a:r>
              <a:rPr lang="en-US" sz="2800" dirty="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)</a:t>
            </a: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en-US" b="1" dirty="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D6D8F6D-C45C-46E7-1E2A-B200354E9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112843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E7B3D-93B9-201A-A2E6-F653FD5F2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馬丁路德</a:t>
            </a:r>
            <a:r>
              <a:rPr lang="en-US" sz="4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的教會音樂觀</a:t>
            </a:r>
            <a:endParaRPr lang="en-US" sz="4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BCCF3-0147-FCB0-9972-28EAE7F01C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352311"/>
            <a:ext cx="8825659" cy="4327695"/>
          </a:xfrm>
        </p:spPr>
        <p:txBody>
          <a:bodyPr>
            <a:normAutofit fontScale="70000" lnSpcReduction="20000"/>
          </a:bodyPr>
          <a:lstStyle/>
          <a:p>
            <a:r>
              <a:rPr lang="en-US" sz="36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馬丁路德</a:t>
            </a:r>
            <a:r>
              <a:rPr lang="zh-TW" altLang="en-US" sz="3600" dirty="0">
                <a:latin typeface="Book Antiqua" panose="02040602050305030304" pitchFamily="18" charset="0"/>
                <a:ea typeface="FangSong" panose="02010609060101010101" pitchFamily="49" charset="-122"/>
              </a:rPr>
              <a:t>（</a:t>
            </a:r>
            <a:r>
              <a:rPr lang="en-US" altLang="zh-TW" sz="3600" dirty="0">
                <a:latin typeface="Book Antiqua" panose="02040602050305030304" pitchFamily="18" charset="0"/>
                <a:ea typeface="FangSong" panose="02010609060101010101" pitchFamily="49" charset="-122"/>
              </a:rPr>
              <a:t>1483-1546)</a:t>
            </a:r>
          </a:p>
          <a:p>
            <a:pPr lvl="1"/>
            <a:r>
              <a:rPr lang="en-US" sz="31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路德喜愛音樂，對教會音樂極為關切</a:t>
            </a:r>
            <a:endParaRPr lang="en-US" sz="31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2"/>
            <a:r>
              <a:rPr lang="en-US" sz="26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音樂是神給我們的禮物，詩歌歌詞帶來神的話語，與神的話語息息相關</a:t>
            </a:r>
            <a:endParaRPr lang="en-US" sz="26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2"/>
            <a:r>
              <a:rPr lang="en-US" sz="26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音樂常常使他的心靈得到更新</a:t>
            </a:r>
            <a:endParaRPr lang="en-US" sz="26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1"/>
            <a:r>
              <a:rPr lang="en-US" sz="31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他是一位相當不錯的音樂家，年幼時參加青少年合唱團、彈奏魯特琴</a:t>
            </a:r>
            <a:r>
              <a:rPr lang="zh-TW" altLang="en-US" sz="3100" b="1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3100" dirty="0">
                <a:latin typeface="Book Antiqua" panose="02040602050305030304" pitchFamily="18" charset="0"/>
                <a:ea typeface="FangSong" panose="02010609060101010101" pitchFamily="49" charset="-122"/>
              </a:rPr>
              <a:t>(Lute)、</a:t>
            </a:r>
            <a:r>
              <a:rPr lang="en-US" sz="31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作曲</a:t>
            </a:r>
            <a:endParaRPr lang="en-US" sz="31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2"/>
            <a:r>
              <a:rPr 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「</a:t>
            </a:r>
            <a:r>
              <a:rPr lang="en-US" sz="26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堅固保障歌</a:t>
            </a:r>
            <a:r>
              <a:rPr 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」</a:t>
            </a:r>
            <a:r>
              <a:rPr lang="en-US" altLang="zh-TW" sz="2400" dirty="0">
                <a:latin typeface="Book Antiqua" panose="02040602050305030304" pitchFamily="18" charset="0"/>
                <a:ea typeface="FangSong" panose="02010609060101010101" pitchFamily="49" charset="-122"/>
              </a:rPr>
              <a:t> (</a:t>
            </a:r>
            <a:r>
              <a:rPr lang="en-US" sz="2600" i="1" dirty="0">
                <a:latin typeface="Book Antiqua" panose="02040602050305030304" pitchFamily="18" charset="0"/>
                <a:ea typeface="FangSong" panose="02010609060101010101" pitchFamily="49" charset="-122"/>
              </a:rPr>
              <a:t>Ein’ </a:t>
            </a:r>
            <a:r>
              <a:rPr lang="en-US" sz="2600" i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fleste</a:t>
            </a:r>
            <a:r>
              <a:rPr lang="en-US" sz="2600" i="1" dirty="0">
                <a:latin typeface="Book Antiqua" panose="02040602050305030304" pitchFamily="18" charset="0"/>
                <a:ea typeface="FangSong" panose="02010609060101010101" pitchFamily="49" charset="-122"/>
              </a:rPr>
              <a:t> Burg</a:t>
            </a:r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; “A Mighty Fortress is Our God”; </a:t>
            </a:r>
            <a:r>
              <a:rPr 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讚</a:t>
            </a:r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#327)</a:t>
            </a:r>
          </a:p>
          <a:p>
            <a:pPr lvl="2"/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  <a:hlinkClick r:id="rId2"/>
              </a:rPr>
              <a:t>https://www.youtube.com/watch?v=d18GK6ArWnY</a:t>
            </a:r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 (</a:t>
            </a:r>
            <a:r>
              <a:rPr lang="en-US" sz="26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廣東話</a:t>
            </a:r>
            <a:r>
              <a:rPr 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）</a:t>
            </a:r>
          </a:p>
          <a:p>
            <a:pPr lvl="1"/>
            <a:r>
              <a:rPr lang="en-US" sz="31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當時有人建議解散威登堡</a:t>
            </a:r>
            <a:r>
              <a:rPr lang="en-US" altLang="zh-TW" sz="3200" dirty="0">
                <a:latin typeface="Book Antiqua" panose="02040602050305030304" pitchFamily="18" charset="0"/>
                <a:ea typeface="FangSong" panose="02010609060101010101" pitchFamily="49" charset="-122"/>
              </a:rPr>
              <a:t> (</a:t>
            </a:r>
            <a:r>
              <a:rPr lang="en-US" sz="3100" dirty="0" err="1">
                <a:latin typeface="Book Antiqua" panose="02040602050305030304" pitchFamily="18" charset="0"/>
                <a:ea typeface="FangSong" panose="02010609060101010101" pitchFamily="49" charset="-122"/>
              </a:rPr>
              <a:t>Wittenburg</a:t>
            </a:r>
            <a:r>
              <a:rPr lang="en-US" sz="3100" dirty="0">
                <a:latin typeface="Book Antiqua" panose="02040602050305030304" pitchFamily="18" charset="0"/>
                <a:ea typeface="FangSong" panose="02010609060101010101" pitchFamily="49" charset="-122"/>
              </a:rPr>
              <a:t>)</a:t>
            </a:r>
            <a:r>
              <a:rPr lang="zh-TW" altLang="en-US" sz="3100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31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的教堂詩班，路德極力反對</a:t>
            </a:r>
            <a:endParaRPr lang="en-US" sz="31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1"/>
            <a:r>
              <a:rPr lang="en-US" sz="31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認為音樂是兒童教育不可缺少的科目，對教師與傳道人的要求也是如此</a:t>
            </a:r>
            <a:r>
              <a:rPr lang="en-US" sz="3100" b="1" dirty="0">
                <a:latin typeface="Book Antiqua" panose="02040602050305030304" pitchFamily="18" charset="0"/>
                <a:ea typeface="FangSong" panose="02010609060101010101" pitchFamily="49" charset="-122"/>
              </a:rPr>
              <a:t>	</a:t>
            </a:r>
          </a:p>
          <a:p>
            <a:pPr lvl="1"/>
            <a:endParaRPr lang="en-US" sz="3100" dirty="0">
              <a:latin typeface="Book Antiqua" panose="02040602050305030304" pitchFamily="18" charset="0"/>
              <a:ea typeface="FangSong" panose="0201060906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C328787-E28E-7EA5-3FE9-6486293274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2962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74">
            <a:extLst>
              <a:ext uri="{FF2B5EF4-FFF2-40B4-BE49-F238E27FC236}">
                <a16:creationId xmlns:a16="http://schemas.microsoft.com/office/drawing/2014/main" id="{4D742E62-D0CA-4DEC-815B-5ED27845B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9" name="Oval 76">
            <a:extLst>
              <a:ext uri="{FF2B5EF4-FFF2-40B4-BE49-F238E27FC236}">
                <a16:creationId xmlns:a16="http://schemas.microsoft.com/office/drawing/2014/main" id="{6ADD3D29-FB68-4A1C-B0DE-CAF42F284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9" name="Oval 78">
            <a:extLst>
              <a:ext uri="{FF2B5EF4-FFF2-40B4-BE49-F238E27FC236}">
                <a16:creationId xmlns:a16="http://schemas.microsoft.com/office/drawing/2014/main" id="{24822E8D-300D-45E7-9F98-BDEC7436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7C953DC-E764-4B76-B359-52546F4CA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00" name="Freeform 5">
            <a:extLst>
              <a:ext uri="{FF2B5EF4-FFF2-40B4-BE49-F238E27FC236}">
                <a16:creationId xmlns:a16="http://schemas.microsoft.com/office/drawing/2014/main" id="{C187CEFC-9032-481B-B8CA-A323593DD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01" name="Freeform 5">
            <a:extLst>
              <a:ext uri="{FF2B5EF4-FFF2-40B4-BE49-F238E27FC236}">
                <a16:creationId xmlns:a16="http://schemas.microsoft.com/office/drawing/2014/main" id="{4CB87468-9225-4E6A-A5B7-B47F08B3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EA8C491-D040-2866-F877-C284A6930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b="1" dirty="0" err="1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瓦爾特堡</a:t>
            </a:r>
            <a:br>
              <a:rPr lang="en-US" b="1" dirty="0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</a:b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（Wartburg C</a:t>
            </a:r>
            <a:r>
              <a:rPr lang="en-US" altLang="zh-TW" dirty="0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astle)</a:t>
            </a:r>
            <a:r>
              <a:rPr lang="zh-TW" altLang="en-US" dirty="0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dirty="0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</a:p>
        </p:txBody>
      </p:sp>
      <p:pic>
        <p:nvPicPr>
          <p:cNvPr id="10" name="Content Placeholder 9" descr="A large building on a hill&#10;&#10;Description automatically generated with low confidence">
            <a:extLst>
              <a:ext uri="{FF2B5EF4-FFF2-40B4-BE49-F238E27FC236}">
                <a16:creationId xmlns:a16="http://schemas.microsoft.com/office/drawing/2014/main" id="{2DF09664-B15B-A4A4-FF66-B6D00AC74D9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696" r="-3" b="9112"/>
          <a:stretch/>
        </p:blipFill>
        <p:spPr>
          <a:xfrm>
            <a:off x="7418225" y="645107"/>
            <a:ext cx="4125318" cy="2710388"/>
          </a:xfrm>
          <a:prstGeom prst="rect">
            <a:avLst/>
          </a:prstGeom>
        </p:spPr>
      </p:pic>
      <p:sp>
        <p:nvSpPr>
          <p:cNvPr id="102" name="Rectangle 86">
            <a:extLst>
              <a:ext uri="{FF2B5EF4-FFF2-40B4-BE49-F238E27FC236}">
                <a16:creationId xmlns:a16="http://schemas.microsoft.com/office/drawing/2014/main" id="{7296B8E7-1A3F-4C7F-A120-29E90E593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1BFB1-E664-7E48-B2B3-0C79105DC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>
            <a:normAutofit/>
          </a:bodyPr>
          <a:lstStyle/>
          <a:p>
            <a:pPr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rgbClr val="FFFFFF"/>
                </a:solidFill>
              </a:rPr>
              <a:pPr>
                <a:spcAft>
                  <a:spcPts val="600"/>
                </a:spcAft>
              </a:pPr>
              <a:t>3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5" name="Content Placeholder 54">
            <a:extLst>
              <a:ext uri="{FF2B5EF4-FFF2-40B4-BE49-F238E27FC236}">
                <a16:creationId xmlns:a16="http://schemas.microsoft.com/office/drawing/2014/main" id="{E032D4D9-3207-9D12-016F-7DE433681E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425017"/>
          </a:xfrm>
        </p:spPr>
        <p:txBody>
          <a:bodyPr anchor="ctr">
            <a:normAutofit fontScale="92500" lnSpcReduction="10000"/>
          </a:bodyPr>
          <a:lstStyle/>
          <a:p>
            <a:r>
              <a:rPr lang="en-US" sz="3200" dirty="0" err="1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位於德國的艾森納赫</a:t>
            </a:r>
            <a:r>
              <a:rPr lang="zh-TW" alt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（</a:t>
            </a:r>
            <a:r>
              <a:rPr lang="en-US" sz="2600" dirty="0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Eisenach）</a:t>
            </a:r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，</a:t>
            </a:r>
            <a:r>
              <a:rPr lang="en-US" sz="3200" dirty="0" err="1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現為世界文化古跡</a:t>
            </a:r>
            <a:endParaRPr lang="en-US" sz="3200" dirty="0">
              <a:solidFill>
                <a:schemeClr val="tx1"/>
              </a:solidFill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建於1073年</a:t>
            </a:r>
          </a:p>
          <a:p>
            <a:r>
              <a:rPr lang="en-US" sz="3200" dirty="0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1521-1522，馬丁路德被天主教驅除離開教會，為了安全，暫住在古堡內約有十個月之久，期間將新約聖經翻譯成德文</a:t>
            </a:r>
          </a:p>
        </p:txBody>
      </p:sp>
      <p:pic>
        <p:nvPicPr>
          <p:cNvPr id="24" name="Picture 23" descr="A picture containing indoor, room, living, floor&#10;&#10;Description automatically generated">
            <a:extLst>
              <a:ext uri="{FF2B5EF4-FFF2-40B4-BE49-F238E27FC236}">
                <a16:creationId xmlns:a16="http://schemas.microsoft.com/office/drawing/2014/main" id="{85473553-CFC6-8187-3F72-5857707EFB9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0881" r="-3" b="3161"/>
          <a:stretch/>
        </p:blipFill>
        <p:spPr>
          <a:xfrm>
            <a:off x="7418226" y="3520086"/>
            <a:ext cx="4125316" cy="27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0698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" name="Group 36">
            <a:extLst>
              <a:ext uri="{FF2B5EF4-FFF2-40B4-BE49-F238E27FC236}">
                <a16:creationId xmlns:a16="http://schemas.microsoft.com/office/drawing/2014/main" id="{4091D54B-59AB-4A5E-8E9E-0421BD66D4F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547CE62E-FFFD-4A1F-BA78-C3B89C36FC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9" name="Freeform 5">
              <a:extLst>
                <a:ext uri="{FF2B5EF4-FFF2-40B4-BE49-F238E27FC236}">
                  <a16:creationId xmlns:a16="http://schemas.microsoft.com/office/drawing/2014/main" id="{AE51FD27-6B6A-4D21-BF22-245DA9BD0B3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EditPoints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62" name="Rectangle 40">
            <a:extLst>
              <a:ext uri="{FF2B5EF4-FFF2-40B4-BE49-F238E27FC236}">
                <a16:creationId xmlns:a16="http://schemas.microsoft.com/office/drawing/2014/main" id="{B8144315-1C5A-4185-A952-25D98D303D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75FF99-D953-64B2-3F4C-90E4C57AAA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55" y="1070803"/>
            <a:ext cx="3161016" cy="2637847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3200" b="1" i="0" kern="1200" dirty="0" err="1">
                <a:solidFill>
                  <a:srgbClr val="EBEBEB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艾森納赫的</a:t>
            </a:r>
            <a:br>
              <a:rPr lang="en-US" sz="3200" b="1" i="0" kern="1200" dirty="0">
                <a:solidFill>
                  <a:srgbClr val="EBEBEB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</a:br>
            <a:r>
              <a:rPr lang="en-US" sz="3200" b="1" i="0" kern="1200" dirty="0">
                <a:solidFill>
                  <a:srgbClr val="EBEBEB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「</a:t>
            </a:r>
            <a:r>
              <a:rPr lang="en-US" sz="3200" b="1" i="0" kern="1200" dirty="0" err="1">
                <a:solidFill>
                  <a:srgbClr val="EBEBEB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路德之家</a:t>
            </a:r>
            <a:r>
              <a:rPr lang="en-US" sz="3200" b="1" i="0" kern="1200" dirty="0">
                <a:solidFill>
                  <a:srgbClr val="EBEBEB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」</a:t>
            </a:r>
            <a:br>
              <a:rPr lang="en-US" sz="3200" b="0" i="0" kern="1200" dirty="0">
                <a:solidFill>
                  <a:srgbClr val="EBEBEB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</a:br>
            <a:r>
              <a:rPr lang="en-US" sz="3200" b="0" i="0" kern="1200" dirty="0">
                <a:solidFill>
                  <a:srgbClr val="EBEBEB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（</a:t>
            </a:r>
            <a:r>
              <a:rPr lang="en-US" sz="3200" b="0" i="0" kern="1200" dirty="0" err="1">
                <a:solidFill>
                  <a:srgbClr val="EBEBEB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Lutherhaus</a:t>
            </a:r>
            <a:r>
              <a:rPr lang="en-US" sz="3200" b="0" i="0" kern="1200" dirty="0">
                <a:solidFill>
                  <a:srgbClr val="EBEBEB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）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0828CDB5-EB0D-FB9D-562C-3F20C03327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55" y="4591665"/>
            <a:ext cx="3161016" cy="1622322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2800" b="1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馬丁路德年幼時 </a:t>
            </a:r>
            <a:r>
              <a:rPr lang="en-US" sz="2800" b="0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(1498-1501) </a:t>
            </a:r>
            <a:r>
              <a:rPr lang="en-US" sz="2800" b="1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住在那裡</a:t>
            </a:r>
            <a:r>
              <a:rPr lang="en-US" sz="2800" b="1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,</a:t>
            </a:r>
            <a:r>
              <a:rPr lang="zh-TW" altLang="en-US" sz="2800" b="1" i="0" kern="1200" cap="all" dirty="0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sz="2800" b="1" i="0" kern="1200" cap="all" dirty="0" err="1">
                <a:solidFill>
                  <a:schemeClr val="accent1">
                    <a:lumMod val="60000"/>
                    <a:lumOff val="40000"/>
                  </a:schemeClr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現為博物館</a:t>
            </a:r>
            <a:endParaRPr lang="en-US" sz="2800" b="1" i="0" kern="1200" cap="all" dirty="0">
              <a:solidFill>
                <a:schemeClr val="accent1">
                  <a:lumMod val="60000"/>
                  <a:lumOff val="40000"/>
                </a:schemeClr>
              </a:solidFill>
              <a:latin typeface="Book Antiqua" panose="02040602050305030304" pitchFamily="18" charset="0"/>
              <a:ea typeface="FangSong" panose="02010609060101010101" pitchFamily="49" charset="-122"/>
            </a:endParaRPr>
          </a:p>
        </p:txBody>
      </p:sp>
      <p:grpSp>
        <p:nvGrpSpPr>
          <p:cNvPr id="63" name="Group 42">
            <a:extLst>
              <a:ext uri="{FF2B5EF4-FFF2-40B4-BE49-F238E27FC236}">
                <a16:creationId xmlns:a16="http://schemas.microsoft.com/office/drawing/2014/main" id="{25A657F0-42F3-40D3-BC75-7DA1F5C6A2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23332" y="396837"/>
            <a:ext cx="7906665" cy="6058999"/>
            <a:chOff x="423332" y="396837"/>
            <a:chExt cx="7906665" cy="6058999"/>
          </a:xfrm>
        </p:grpSpPr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2E94FF68-7A60-47B7-AB98-1674FC7F2D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flipH="1">
              <a:off x="423332" y="402165"/>
              <a:ext cx="678513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42B4F8D7-4E9C-45EF-9072-1AF32CEF71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400000" flipH="1">
              <a:off x="4616676" y="2801722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6" name="Freeform 5">
              <a:extLst>
                <a:ext uri="{FF2B5EF4-FFF2-40B4-BE49-F238E27FC236}">
                  <a16:creationId xmlns:a16="http://schemas.microsoft.com/office/drawing/2014/main" id="{3ECBDDDB-593C-40F0-8E80-AA75798EE4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gray">
            <a:xfrm rot="5677511" flipH="1">
              <a:off x="6459831" y="1826079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</p:grp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EABD77D-AA20-BBE3-E843-36AAFFCD1B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42708" y="295729"/>
            <a:ext cx="838199" cy="767687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>
              <a:spcAft>
                <a:spcPts val="600"/>
              </a:spcAft>
            </a:pPr>
            <a:fld id="{DBA1B0FB-D917-4C8C-928F-313BD683BF39}" type="slidenum">
              <a:rPr lang="en-US" smtClean="0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4</a:t>
            </a:fld>
            <a:endParaRPr lang="en-US">
              <a:solidFill>
                <a:srgbClr val="FFFFFF"/>
              </a:solidFill>
            </a:endParaRPr>
          </a:p>
        </p:txBody>
      </p:sp>
      <p:pic>
        <p:nvPicPr>
          <p:cNvPr id="6" name="Content Placeholder 5" descr="A picture containing building, outdoor, house&#10;&#10;Description automatically generated">
            <a:extLst>
              <a:ext uri="{FF2B5EF4-FFF2-40B4-BE49-F238E27FC236}">
                <a16:creationId xmlns:a16="http://schemas.microsoft.com/office/drawing/2014/main" id="{3C78DBFD-4F7C-DD5A-76FD-D0885A02A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9763" y="1270535"/>
            <a:ext cx="6443180" cy="4316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571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tangle 102">
            <a:extLst>
              <a:ext uri="{FF2B5EF4-FFF2-40B4-BE49-F238E27FC236}">
                <a16:creationId xmlns:a16="http://schemas.microsoft.com/office/drawing/2014/main" id="{4D742E62-D0CA-4DEC-815B-5ED27845B5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5" name="Oval 104">
            <a:extLst>
              <a:ext uri="{FF2B5EF4-FFF2-40B4-BE49-F238E27FC236}">
                <a16:creationId xmlns:a16="http://schemas.microsoft.com/office/drawing/2014/main" id="{6ADD3D29-FB68-4A1C-B0DE-CAF42F2843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11000"/>
                </a:schemeClr>
              </a:gs>
              <a:gs pos="75000">
                <a:schemeClr val="accent5">
                  <a:alpha val="0"/>
                </a:schemeClr>
              </a:gs>
              <a:gs pos="36000">
                <a:schemeClr val="accent5"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7" name="Oval 106">
            <a:extLst>
              <a:ext uri="{FF2B5EF4-FFF2-40B4-BE49-F238E27FC236}">
                <a16:creationId xmlns:a16="http://schemas.microsoft.com/office/drawing/2014/main" id="{24822E8D-300D-45E7-9F98-BDEC743618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accent5">
                  <a:alpha val="8000"/>
                </a:schemeClr>
              </a:gs>
              <a:gs pos="72000">
                <a:schemeClr val="accent5">
                  <a:alpha val="0"/>
                </a:schemeClr>
              </a:gs>
              <a:gs pos="36000">
                <a:schemeClr val="accent5"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9" name="Freeform: Shape 108">
            <a:extLst>
              <a:ext uri="{FF2B5EF4-FFF2-40B4-BE49-F238E27FC236}">
                <a16:creationId xmlns:a16="http://schemas.microsoft.com/office/drawing/2014/main" id="{07C953DC-E764-4B76-B359-52546F4CAB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6200000">
            <a:off x="6290102" y="977273"/>
            <a:ext cx="6053670" cy="4903455"/>
          </a:xfrm>
          <a:custGeom>
            <a:avLst/>
            <a:gdLst>
              <a:gd name="connsiteX0" fmla="*/ 6053670 w 6053670"/>
              <a:gd name="connsiteY0" fmla="*/ 1098 h 4903455"/>
              <a:gd name="connsiteX1" fmla="*/ 6053670 w 6053670"/>
              <a:gd name="connsiteY1" fmla="*/ 424590 h 4903455"/>
              <a:gd name="connsiteX2" fmla="*/ 6053670 w 6053670"/>
              <a:gd name="connsiteY2" fmla="*/ 1254558 h 4903455"/>
              <a:gd name="connsiteX3" fmla="*/ 6053670 w 6053670"/>
              <a:gd name="connsiteY3" fmla="*/ 4903455 h 4903455"/>
              <a:gd name="connsiteX4" fmla="*/ 0 w 6053670"/>
              <a:gd name="connsiteY4" fmla="*/ 4903455 h 4903455"/>
              <a:gd name="connsiteX5" fmla="*/ 0 w 6053670"/>
              <a:gd name="connsiteY5" fmla="*/ 1249853 h 4903455"/>
              <a:gd name="connsiteX6" fmla="*/ 0 w 6053670"/>
              <a:gd name="connsiteY6" fmla="*/ 424590 h 4903455"/>
              <a:gd name="connsiteX7" fmla="*/ 0 w 6053670"/>
              <a:gd name="connsiteY7" fmla="*/ 0 h 4903455"/>
              <a:gd name="connsiteX8" fmla="*/ 35717 w 6053670"/>
              <a:gd name="connsiteY8" fmla="*/ 5488 h 4903455"/>
              <a:gd name="connsiteX9" fmla="*/ 140445 w 6053670"/>
              <a:gd name="connsiteY9" fmla="*/ 21641 h 4903455"/>
              <a:gd name="connsiteX10" fmla="*/ 216722 w 6053670"/>
              <a:gd name="connsiteY10" fmla="*/ 32932 h 4903455"/>
              <a:gd name="connsiteX11" fmla="*/ 307527 w 6053670"/>
              <a:gd name="connsiteY11" fmla="*/ 44850 h 4903455"/>
              <a:gd name="connsiteX12" fmla="*/ 415282 w 6053670"/>
              <a:gd name="connsiteY12" fmla="*/ 59121 h 4903455"/>
              <a:gd name="connsiteX13" fmla="*/ 534539 w 6053670"/>
              <a:gd name="connsiteY13" fmla="*/ 74175 h 4903455"/>
              <a:gd name="connsiteX14" fmla="*/ 668931 w 6053670"/>
              <a:gd name="connsiteY14" fmla="*/ 90014 h 4903455"/>
              <a:gd name="connsiteX15" fmla="*/ 815430 w 6053670"/>
              <a:gd name="connsiteY15" fmla="*/ 106794 h 4903455"/>
              <a:gd name="connsiteX16" fmla="*/ 974641 w 6053670"/>
              <a:gd name="connsiteY16" fmla="*/ 123574 h 4903455"/>
              <a:gd name="connsiteX17" fmla="*/ 1144144 w 6053670"/>
              <a:gd name="connsiteY17" fmla="*/ 140667 h 4903455"/>
              <a:gd name="connsiteX18" fmla="*/ 1326965 w 6053670"/>
              <a:gd name="connsiteY18" fmla="*/ 156506 h 4903455"/>
              <a:gd name="connsiteX19" fmla="*/ 1518261 w 6053670"/>
              <a:gd name="connsiteY19" fmla="*/ 171717 h 4903455"/>
              <a:gd name="connsiteX20" fmla="*/ 1720453 w 6053670"/>
              <a:gd name="connsiteY20" fmla="*/ 185518 h 4903455"/>
              <a:gd name="connsiteX21" fmla="*/ 1931121 w 6053670"/>
              <a:gd name="connsiteY21" fmla="*/ 198690 h 4903455"/>
              <a:gd name="connsiteX22" fmla="*/ 2150869 w 6053670"/>
              <a:gd name="connsiteY22" fmla="*/ 211079 h 4903455"/>
              <a:gd name="connsiteX23" fmla="*/ 2263467 w 6053670"/>
              <a:gd name="connsiteY23" fmla="*/ 215470 h 4903455"/>
              <a:gd name="connsiteX24" fmla="*/ 2378487 w 6053670"/>
              <a:gd name="connsiteY24" fmla="*/ 220332 h 4903455"/>
              <a:gd name="connsiteX25" fmla="*/ 2495323 w 6053670"/>
              <a:gd name="connsiteY25" fmla="*/ 224879 h 4903455"/>
              <a:gd name="connsiteX26" fmla="*/ 2612764 w 6053670"/>
              <a:gd name="connsiteY26" fmla="*/ 227859 h 4903455"/>
              <a:gd name="connsiteX27" fmla="*/ 2732627 w 6053670"/>
              <a:gd name="connsiteY27" fmla="*/ 230525 h 4903455"/>
              <a:gd name="connsiteX28" fmla="*/ 2853700 w 6053670"/>
              <a:gd name="connsiteY28" fmla="*/ 233348 h 4903455"/>
              <a:gd name="connsiteX29" fmla="*/ 2977195 w 6053670"/>
              <a:gd name="connsiteY29" fmla="*/ 235229 h 4903455"/>
              <a:gd name="connsiteX30" fmla="*/ 3101900 w 6053670"/>
              <a:gd name="connsiteY30" fmla="*/ 235229 h 4903455"/>
              <a:gd name="connsiteX31" fmla="*/ 3227817 w 6053670"/>
              <a:gd name="connsiteY31" fmla="*/ 236170 h 4903455"/>
              <a:gd name="connsiteX32" fmla="*/ 3354944 w 6053670"/>
              <a:gd name="connsiteY32" fmla="*/ 235229 h 4903455"/>
              <a:gd name="connsiteX33" fmla="*/ 3483887 w 6053670"/>
              <a:gd name="connsiteY33" fmla="*/ 233348 h 4903455"/>
              <a:gd name="connsiteX34" fmla="*/ 3612830 w 6053670"/>
              <a:gd name="connsiteY34" fmla="*/ 231623 h 4903455"/>
              <a:gd name="connsiteX35" fmla="*/ 3743589 w 6053670"/>
              <a:gd name="connsiteY35" fmla="*/ 227859 h 4903455"/>
              <a:gd name="connsiteX36" fmla="*/ 3875559 w 6053670"/>
              <a:gd name="connsiteY36" fmla="*/ 223938 h 4903455"/>
              <a:gd name="connsiteX37" fmla="*/ 4007529 w 6053670"/>
              <a:gd name="connsiteY37" fmla="*/ 219391 h 4903455"/>
              <a:gd name="connsiteX38" fmla="*/ 4140710 w 6053670"/>
              <a:gd name="connsiteY38" fmla="*/ 212961 h 4903455"/>
              <a:gd name="connsiteX39" fmla="*/ 4275102 w 6053670"/>
              <a:gd name="connsiteY39" fmla="*/ 205277 h 4903455"/>
              <a:gd name="connsiteX40" fmla="*/ 4410098 w 6053670"/>
              <a:gd name="connsiteY40" fmla="*/ 197907 h 4903455"/>
              <a:gd name="connsiteX41" fmla="*/ 4545096 w 6053670"/>
              <a:gd name="connsiteY41" fmla="*/ 188498 h 4903455"/>
              <a:gd name="connsiteX42" fmla="*/ 4681909 w 6053670"/>
              <a:gd name="connsiteY42" fmla="*/ 177207 h 4903455"/>
              <a:gd name="connsiteX43" fmla="*/ 4816905 w 6053670"/>
              <a:gd name="connsiteY43" fmla="*/ 165916 h 4903455"/>
              <a:gd name="connsiteX44" fmla="*/ 4954323 w 6053670"/>
              <a:gd name="connsiteY44" fmla="*/ 152899 h 4903455"/>
              <a:gd name="connsiteX45" fmla="*/ 5092347 w 6053670"/>
              <a:gd name="connsiteY45" fmla="*/ 138629 h 4903455"/>
              <a:gd name="connsiteX46" fmla="*/ 5228555 w 6053670"/>
              <a:gd name="connsiteY46" fmla="*/ 123574 h 4903455"/>
              <a:gd name="connsiteX47" fmla="*/ 5366578 w 6053670"/>
              <a:gd name="connsiteY47" fmla="*/ 106010 h 4903455"/>
              <a:gd name="connsiteX48" fmla="*/ 5503997 w 6053670"/>
              <a:gd name="connsiteY48" fmla="*/ 87192 h 4903455"/>
              <a:gd name="connsiteX49" fmla="*/ 5642020 w 6053670"/>
              <a:gd name="connsiteY49" fmla="*/ 68530 h 4903455"/>
              <a:gd name="connsiteX50" fmla="*/ 5779438 w 6053670"/>
              <a:gd name="connsiteY50" fmla="*/ 46733 h 4903455"/>
              <a:gd name="connsiteX51" fmla="*/ 5916251 w 6053670"/>
              <a:gd name="connsiteY51" fmla="*/ 24464 h 49034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6053670" h="4903455">
                <a:moveTo>
                  <a:pt x="6053670" y="1098"/>
                </a:moveTo>
                <a:lnTo>
                  <a:pt x="6053670" y="424590"/>
                </a:lnTo>
                <a:lnTo>
                  <a:pt x="6053670" y="1254558"/>
                </a:lnTo>
                <a:lnTo>
                  <a:pt x="6053670" y="4903455"/>
                </a:lnTo>
                <a:lnTo>
                  <a:pt x="0" y="4903455"/>
                </a:lnTo>
                <a:lnTo>
                  <a:pt x="0" y="1249853"/>
                </a:lnTo>
                <a:lnTo>
                  <a:pt x="0" y="424590"/>
                </a:lnTo>
                <a:lnTo>
                  <a:pt x="0" y="0"/>
                </a:lnTo>
                <a:lnTo>
                  <a:pt x="35717" y="5488"/>
                </a:lnTo>
                <a:lnTo>
                  <a:pt x="140445" y="21641"/>
                </a:lnTo>
                <a:lnTo>
                  <a:pt x="216722" y="32932"/>
                </a:lnTo>
                <a:lnTo>
                  <a:pt x="307527" y="44850"/>
                </a:lnTo>
                <a:lnTo>
                  <a:pt x="415282" y="59121"/>
                </a:lnTo>
                <a:lnTo>
                  <a:pt x="534539" y="74175"/>
                </a:lnTo>
                <a:lnTo>
                  <a:pt x="668931" y="90014"/>
                </a:lnTo>
                <a:lnTo>
                  <a:pt x="815430" y="106794"/>
                </a:lnTo>
                <a:lnTo>
                  <a:pt x="974641" y="123574"/>
                </a:lnTo>
                <a:lnTo>
                  <a:pt x="1144144" y="140667"/>
                </a:lnTo>
                <a:lnTo>
                  <a:pt x="1326965" y="156506"/>
                </a:lnTo>
                <a:lnTo>
                  <a:pt x="1518261" y="171717"/>
                </a:lnTo>
                <a:lnTo>
                  <a:pt x="1720453" y="185518"/>
                </a:lnTo>
                <a:lnTo>
                  <a:pt x="1931121" y="198690"/>
                </a:lnTo>
                <a:lnTo>
                  <a:pt x="2150869" y="211079"/>
                </a:lnTo>
                <a:lnTo>
                  <a:pt x="2263467" y="215470"/>
                </a:lnTo>
                <a:lnTo>
                  <a:pt x="2378487" y="220332"/>
                </a:lnTo>
                <a:lnTo>
                  <a:pt x="2495323" y="224879"/>
                </a:lnTo>
                <a:lnTo>
                  <a:pt x="2612764" y="227859"/>
                </a:lnTo>
                <a:lnTo>
                  <a:pt x="2732627" y="230525"/>
                </a:lnTo>
                <a:lnTo>
                  <a:pt x="2853700" y="233348"/>
                </a:lnTo>
                <a:lnTo>
                  <a:pt x="2977195" y="235229"/>
                </a:lnTo>
                <a:lnTo>
                  <a:pt x="3101900" y="235229"/>
                </a:lnTo>
                <a:lnTo>
                  <a:pt x="3227817" y="236170"/>
                </a:lnTo>
                <a:lnTo>
                  <a:pt x="3354944" y="235229"/>
                </a:lnTo>
                <a:lnTo>
                  <a:pt x="3483887" y="233348"/>
                </a:lnTo>
                <a:lnTo>
                  <a:pt x="3612830" y="231623"/>
                </a:lnTo>
                <a:lnTo>
                  <a:pt x="3743589" y="227859"/>
                </a:lnTo>
                <a:lnTo>
                  <a:pt x="3875559" y="223938"/>
                </a:lnTo>
                <a:lnTo>
                  <a:pt x="4007529" y="219391"/>
                </a:lnTo>
                <a:lnTo>
                  <a:pt x="4140710" y="212961"/>
                </a:lnTo>
                <a:lnTo>
                  <a:pt x="4275102" y="205277"/>
                </a:lnTo>
                <a:lnTo>
                  <a:pt x="4410098" y="197907"/>
                </a:lnTo>
                <a:lnTo>
                  <a:pt x="4545096" y="188498"/>
                </a:lnTo>
                <a:lnTo>
                  <a:pt x="4681909" y="177207"/>
                </a:lnTo>
                <a:lnTo>
                  <a:pt x="4816905" y="165916"/>
                </a:lnTo>
                <a:lnTo>
                  <a:pt x="4954323" y="152899"/>
                </a:lnTo>
                <a:lnTo>
                  <a:pt x="5092347" y="138629"/>
                </a:lnTo>
                <a:lnTo>
                  <a:pt x="5228555" y="123574"/>
                </a:lnTo>
                <a:lnTo>
                  <a:pt x="5366578" y="106010"/>
                </a:lnTo>
                <a:lnTo>
                  <a:pt x="5503997" y="87192"/>
                </a:lnTo>
                <a:lnTo>
                  <a:pt x="5642020" y="68530"/>
                </a:lnTo>
                <a:lnTo>
                  <a:pt x="5779438" y="46733"/>
                </a:lnTo>
                <a:lnTo>
                  <a:pt x="5916251" y="24464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111" name="Freeform 5">
            <a:extLst>
              <a:ext uri="{FF2B5EF4-FFF2-40B4-BE49-F238E27FC236}">
                <a16:creationId xmlns:a16="http://schemas.microsoft.com/office/drawing/2014/main" id="{C187CEFC-9032-481B-B8CA-A323593DD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 rot="15922489">
            <a:off x="5376762" y="1826078"/>
            <a:ext cx="3299407" cy="440924"/>
          </a:xfrm>
          <a:custGeom>
            <a:avLst/>
            <a:gdLst/>
            <a:ahLst/>
            <a:cxnLst/>
            <a:rect l="l" t="t" r="r" b="b"/>
            <a:pathLst>
              <a:path w="10000" h="5291">
                <a:moveTo>
                  <a:pt x="85" y="2532"/>
                </a:moveTo>
                <a:cubicBezTo>
                  <a:pt x="1736" y="3911"/>
                  <a:pt x="7524" y="5298"/>
                  <a:pt x="9958" y="5291"/>
                </a:cubicBezTo>
                <a:cubicBezTo>
                  <a:pt x="9989" y="1958"/>
                  <a:pt x="9969" y="3333"/>
                  <a:pt x="10000" y="0"/>
                </a:cubicBezTo>
                <a:lnTo>
                  <a:pt x="10000" y="0"/>
                </a:lnTo>
                <a:lnTo>
                  <a:pt x="9667" y="204"/>
                </a:lnTo>
                <a:lnTo>
                  <a:pt x="9334" y="400"/>
                </a:lnTo>
                <a:lnTo>
                  <a:pt x="9001" y="590"/>
                </a:lnTo>
                <a:lnTo>
                  <a:pt x="8667" y="753"/>
                </a:lnTo>
                <a:lnTo>
                  <a:pt x="8333" y="917"/>
                </a:lnTo>
                <a:lnTo>
                  <a:pt x="7999" y="1071"/>
                </a:lnTo>
                <a:lnTo>
                  <a:pt x="7669" y="1202"/>
                </a:lnTo>
                <a:lnTo>
                  <a:pt x="7333" y="1325"/>
                </a:lnTo>
                <a:lnTo>
                  <a:pt x="7000" y="1440"/>
                </a:lnTo>
                <a:lnTo>
                  <a:pt x="6673" y="1538"/>
                </a:lnTo>
                <a:lnTo>
                  <a:pt x="6340" y="1636"/>
                </a:lnTo>
                <a:lnTo>
                  <a:pt x="6013" y="1719"/>
                </a:lnTo>
                <a:lnTo>
                  <a:pt x="5686" y="1784"/>
                </a:lnTo>
                <a:lnTo>
                  <a:pt x="5359" y="1850"/>
                </a:lnTo>
                <a:lnTo>
                  <a:pt x="5036" y="1906"/>
                </a:lnTo>
                <a:lnTo>
                  <a:pt x="4717" y="1948"/>
                </a:lnTo>
                <a:lnTo>
                  <a:pt x="4396" y="1980"/>
                </a:lnTo>
                <a:lnTo>
                  <a:pt x="4079" y="2013"/>
                </a:lnTo>
                <a:lnTo>
                  <a:pt x="3766" y="2029"/>
                </a:lnTo>
                <a:lnTo>
                  <a:pt x="3454" y="2046"/>
                </a:lnTo>
                <a:lnTo>
                  <a:pt x="3145" y="2053"/>
                </a:lnTo>
                <a:lnTo>
                  <a:pt x="2839" y="2046"/>
                </a:lnTo>
                <a:lnTo>
                  <a:pt x="2537" y="2046"/>
                </a:lnTo>
                <a:lnTo>
                  <a:pt x="2238" y="2029"/>
                </a:lnTo>
                <a:lnTo>
                  <a:pt x="1943" y="2004"/>
                </a:lnTo>
                <a:lnTo>
                  <a:pt x="1653" y="1980"/>
                </a:lnTo>
                <a:lnTo>
                  <a:pt x="1368" y="1955"/>
                </a:lnTo>
                <a:lnTo>
                  <a:pt x="1085" y="1915"/>
                </a:lnTo>
                <a:lnTo>
                  <a:pt x="806" y="1873"/>
                </a:lnTo>
                <a:lnTo>
                  <a:pt x="533" y="1833"/>
                </a:lnTo>
                <a:lnTo>
                  <a:pt x="0" y="1726"/>
                </a:lnTo>
                <a:cubicBezTo>
                  <a:pt x="28" y="1995"/>
                  <a:pt x="57" y="2263"/>
                  <a:pt x="85" y="2532"/>
                </a:cubicBezTo>
                <a:close/>
              </a:path>
            </a:pathLst>
          </a:custGeom>
          <a:solidFill>
            <a:schemeClr val="tx1">
              <a:alpha val="20000"/>
            </a:schemeClr>
          </a:solidFill>
          <a:ln>
            <a:noFill/>
          </a:ln>
        </p:spPr>
      </p:sp>
      <p:sp>
        <p:nvSpPr>
          <p:cNvPr id="113" name="Freeform 5">
            <a:extLst>
              <a:ext uri="{FF2B5EF4-FFF2-40B4-BE49-F238E27FC236}">
                <a16:creationId xmlns:a16="http://schemas.microsoft.com/office/drawing/2014/main" id="{4CB87468-9225-4E6A-A5B7-B47F08B34B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">
          <a:xfrm>
            <a:off x="0" y="1587"/>
            <a:ext cx="12192000" cy="6856413"/>
          </a:xfrm>
          <a:custGeom>
            <a:avLst/>
            <a:gdLst/>
            <a:ahLst/>
            <a:cxnLst/>
            <a:rect l="0" t="0" r="r" b="b"/>
            <a:pathLst>
              <a:path w="15356" h="8638">
                <a:moveTo>
                  <a:pt x="0" y="0"/>
                </a:moveTo>
                <a:lnTo>
                  <a:pt x="0" y="8638"/>
                </a:lnTo>
                <a:lnTo>
                  <a:pt x="15356" y="8638"/>
                </a:lnTo>
                <a:lnTo>
                  <a:pt x="15356" y="0"/>
                </a:lnTo>
                <a:lnTo>
                  <a:pt x="0" y="0"/>
                </a:lnTo>
                <a:close/>
                <a:moveTo>
                  <a:pt x="14748" y="8038"/>
                </a:moveTo>
                <a:lnTo>
                  <a:pt x="600" y="8038"/>
                </a:lnTo>
                <a:lnTo>
                  <a:pt x="600" y="592"/>
                </a:lnTo>
                <a:lnTo>
                  <a:pt x="14748" y="592"/>
                </a:lnTo>
                <a:lnTo>
                  <a:pt x="14748" y="8038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580EB9-576E-12BE-EE18-833E3B5B08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098" y="629265"/>
            <a:ext cx="6072776" cy="1622322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zh-TW" altLang="en-US" b="1" i="0" kern="1200">
                <a:solidFill>
                  <a:schemeClr val="tx1"/>
                </a:solidFill>
                <a:latin typeface="FangSong" panose="02010609060101010101" pitchFamily="49" charset="-122"/>
                <a:ea typeface="FangSong" panose="02010609060101010101" pitchFamily="49" charset="-122"/>
              </a:rPr>
              <a:t>衛斯理兄弟</a:t>
            </a:r>
            <a:endParaRPr lang="en-US" b="1" i="0" kern="1200">
              <a:solidFill>
                <a:schemeClr val="tx1"/>
              </a:solidFill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A6E0164-A1F9-79A7-51B9-C68066C657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941" r="-2" b="35690"/>
          <a:stretch/>
        </p:blipFill>
        <p:spPr>
          <a:xfrm>
            <a:off x="7379237" y="400808"/>
            <a:ext cx="4125318" cy="2710388"/>
          </a:xfrm>
          <a:prstGeom prst="rect">
            <a:avLst/>
          </a:prstGeom>
        </p:spPr>
      </p:pic>
      <p:sp>
        <p:nvSpPr>
          <p:cNvPr id="115" name="Rectangle 114">
            <a:extLst>
              <a:ext uri="{FF2B5EF4-FFF2-40B4-BE49-F238E27FC236}">
                <a16:creationId xmlns:a16="http://schemas.microsoft.com/office/drawing/2014/main" id="{7296B8E7-1A3F-4C7F-A120-29E90E59314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782391C-61C9-2719-8C9C-BDEC936B2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 vert="horz" lIns="91440" tIns="45720" rIns="91440" bIns="45720" rtlCol="0">
            <a:normAutofit/>
          </a:bodyPr>
          <a:lstStyle/>
          <a:p>
            <a:pPr defTabSz="914400">
              <a:spcAft>
                <a:spcPts val="600"/>
              </a:spcAft>
            </a:pPr>
            <a:fld id="{DBA1B0FB-D917-4C8C-928F-313BD683BF39}" type="slidenum">
              <a:rPr lang="en-US">
                <a:solidFill>
                  <a:srgbClr val="FFFFFF"/>
                </a:solidFill>
              </a:rPr>
              <a:pPr defTabSz="914400">
                <a:spcAft>
                  <a:spcPts val="600"/>
                </a:spcAft>
              </a:pPr>
              <a:t>5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Content Placeholder 41">
            <a:extLst>
              <a:ext uri="{FF2B5EF4-FFF2-40B4-BE49-F238E27FC236}">
                <a16:creationId xmlns:a16="http://schemas.microsoft.com/office/drawing/2014/main" id="{47BFE757-5930-B46E-E48E-164960F422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9098" y="2418735"/>
            <a:ext cx="6072776" cy="3811740"/>
          </a:xfrm>
        </p:spPr>
        <p:txBody>
          <a:bodyPr anchor="ctr">
            <a:normAutofit/>
          </a:bodyPr>
          <a:lstStyle/>
          <a:p>
            <a:endParaRPr lang="en-US" altLang="zh-TW" b="1">
              <a:solidFill>
                <a:schemeClr val="tx1"/>
              </a:solidFill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endParaRPr lang="en-US" altLang="zh-TW" b="1">
              <a:solidFill>
                <a:schemeClr val="tx1"/>
              </a:solidFill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r>
              <a:rPr lang="zh-TW" altLang="en-US" b="1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約翰．衛斯理</a:t>
            </a:r>
            <a:r>
              <a:rPr lang="en-US" altLang="zh-TW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</a:p>
          <a:p>
            <a:pPr marL="0" indent="0">
              <a:buNone/>
            </a:pPr>
            <a:r>
              <a:rPr lang="en-US" altLang="zh-TW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(Joh Wesley), 1703-1791 </a:t>
            </a:r>
          </a:p>
          <a:p>
            <a:r>
              <a:rPr lang="en-US" b="1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查理．衛斯理</a:t>
            </a:r>
            <a:r>
              <a:rPr lang="en-US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</a:p>
          <a:p>
            <a:pPr marL="0" indent="0">
              <a:buNone/>
            </a:pPr>
            <a:r>
              <a:rPr lang="en-US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(Charles Wesley), 1707-1788</a:t>
            </a:r>
          </a:p>
          <a:p>
            <a:r>
              <a:rPr lang="en-US" b="1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他們的生命、詩歌與音樂對教會與社會有重大與深遠的影響</a:t>
            </a:r>
          </a:p>
          <a:p>
            <a:pPr marL="0" indent="0">
              <a:buNone/>
            </a:pPr>
            <a:endParaRPr lang="en-US">
              <a:solidFill>
                <a:schemeClr val="tx1"/>
              </a:solidFill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marL="0" indent="0">
              <a:buNone/>
            </a:pPr>
            <a:endParaRPr lang="en-US">
              <a:solidFill>
                <a:schemeClr val="tx1"/>
              </a:solidFill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endParaRPr lang="en-US" altLang="zh-TW" dirty="0">
              <a:solidFill>
                <a:schemeClr val="tx1"/>
              </a:solidFill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 descr="A painting of a person&#10;&#10;Description automatically generated with low confidence">
            <a:extLst>
              <a:ext uri="{FF2B5EF4-FFF2-40B4-BE49-F238E27FC236}">
                <a16:creationId xmlns:a16="http://schemas.microsoft.com/office/drawing/2014/main" id="{9B15F616-202B-6CAC-1E29-5400AFB609B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1241" r="1" b="38991"/>
          <a:stretch/>
        </p:blipFill>
        <p:spPr>
          <a:xfrm>
            <a:off x="7418226" y="3520086"/>
            <a:ext cx="4125316" cy="2710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2905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64A242-73AA-4F92-9115-3236E487A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b="1" dirty="0">
                <a:latin typeface="FangSong" panose="02010609060101010101" pitchFamily="49" charset="-122"/>
                <a:ea typeface="FangSong" panose="02010609060101010101" pitchFamily="49" charset="-122"/>
              </a:rPr>
              <a:t>衛斯理兄弟的詩歌</a:t>
            </a:r>
            <a:endParaRPr lang="en-US" sz="44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7F7408-3848-4BEF-9586-A4B0F4934D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443053"/>
            <a:ext cx="8825659" cy="4055469"/>
          </a:xfrm>
        </p:spPr>
        <p:txBody>
          <a:bodyPr>
            <a:normAutofit fontScale="92500" lnSpcReduction="20000"/>
          </a:bodyPr>
          <a:lstStyle/>
          <a:p>
            <a:r>
              <a:rPr lang="zh-TW" alt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約翰．衛斯理</a:t>
            </a:r>
            <a:r>
              <a:rPr lang="en-US" altLang="zh-TW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 (John Wesley), 1703-1791 </a:t>
            </a:r>
          </a:p>
          <a:p>
            <a:pPr lvl="1"/>
            <a:r>
              <a:rPr lang="zh-TW" alt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英國國教的牧師、奮興佈道家</a:t>
            </a:r>
            <a:endParaRPr lang="en-US" altLang="zh-TW" sz="24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r>
              <a:rPr lang="en-US" sz="26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查理．衛斯理</a:t>
            </a:r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 (Charles Wesley), 1707-1788</a:t>
            </a:r>
          </a:p>
          <a:p>
            <a:pPr lvl="1"/>
            <a:r>
              <a:rPr lang="zh-TW" altLang="en-US" sz="2400" b="1" dirty="0">
                <a:latin typeface="Book Antiqua" panose="02040602050305030304" pitchFamily="18" charset="0"/>
                <a:ea typeface="FangSong" panose="02010609060101010101" pitchFamily="49" charset="-122"/>
              </a:rPr>
              <a:t>英國國教的牧師、詩人、詩歌作者</a:t>
            </a:r>
            <a:endParaRPr lang="en-US" altLang="zh-TW" sz="24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r>
              <a:rPr lang="zh-TW" alt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兄弟兩人在英國牛津大學讀書時，於</a:t>
            </a:r>
            <a:r>
              <a:rPr lang="en-US" altLang="zh-TW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1729</a:t>
            </a:r>
            <a:r>
              <a:rPr lang="zh-TW" alt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年成立「神聖俱樂部」</a:t>
            </a:r>
            <a:r>
              <a:rPr lang="en-US" altLang="zh-TW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altLang="zh-TW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(Holy Club)</a:t>
            </a:r>
            <a:r>
              <a:rPr lang="zh-TW" alt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，</a:t>
            </a:r>
            <a:r>
              <a:rPr lang="zh-TW" alt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每天早起研讀希臘文新約聖經、每週三與週五禁食禱告、每週恭守聖餐、到監獄、醫院探訪、照顧有需要的人</a:t>
            </a:r>
            <a:endParaRPr lang="en-US" altLang="zh-TW" sz="26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r>
              <a:rPr lang="zh-TW" alt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做事有「方法」、有系統，人們稱他們為「有方法的人」</a:t>
            </a:r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 (</a:t>
            </a:r>
            <a:r>
              <a:rPr lang="en-US" altLang="zh-TW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Methodists</a:t>
            </a:r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)</a:t>
            </a:r>
            <a:endParaRPr lang="en-US" altLang="zh-TW" sz="2600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r>
              <a:rPr lang="zh-TW" alt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在個人靈修與教會崇拜時，喜歡歌唱以撒</a:t>
            </a:r>
            <a:r>
              <a:rPr lang="en-US" altLang="zh-TW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.</a:t>
            </a:r>
            <a:r>
              <a:rPr lang="zh-TW" alt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瓦茲的詩歌</a:t>
            </a:r>
            <a:endParaRPr lang="en-US" altLang="zh-TW" sz="26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endParaRPr lang="en-US" altLang="zh-TW" sz="26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1723268-0015-BAEF-8F79-D23AC42A6B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5740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311E5F-FB1C-67FB-9BD3-DFB223F0BE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b="1" dirty="0">
                <a:latin typeface="FangSong" panose="02010609060101010101" pitchFamily="49" charset="-122"/>
                <a:ea typeface="FangSong" panose="02010609060101010101" pitchFamily="49" charset="-122"/>
              </a:rPr>
              <a:t>衛斯理兄弟的詩歌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11DF46-6FBC-63CE-AD0F-38459C366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853142"/>
          </a:xfrm>
        </p:spPr>
        <p:txBody>
          <a:bodyPr>
            <a:normAutofit fontScale="92500" lnSpcReduction="20000"/>
          </a:bodyPr>
          <a:lstStyle/>
          <a:p>
            <a:pPr lvl="1"/>
            <a:r>
              <a:rPr lang="zh-TW" alt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約翰極力推廣查理．衛斯理的詩歌</a:t>
            </a:r>
            <a:r>
              <a:rPr lang="en-US" altLang="zh-TW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--</a:t>
            </a:r>
            <a:r>
              <a:rPr lang="zh-TW" alt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編輯與修訂詩歌集</a:t>
            </a:r>
            <a:endParaRPr lang="en-US" altLang="zh-TW" sz="26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2"/>
            <a:r>
              <a:rPr lang="zh-TW" alt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翻譯德文的詩歌</a:t>
            </a:r>
            <a:endParaRPr lang="en-US" altLang="zh-TW" sz="22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3"/>
            <a:r>
              <a:rPr lang="en-US" altLang="zh-TW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1735</a:t>
            </a:r>
            <a:r>
              <a:rPr lang="zh-TW" altLang="en-US" sz="2000" b="1" dirty="0">
                <a:latin typeface="Book Antiqua" panose="02040602050305030304" pitchFamily="18" charset="0"/>
                <a:ea typeface="FangSong" panose="02010609060101010101" pitchFamily="49" charset="-122"/>
              </a:rPr>
              <a:t>年到美國喬治亞州</a:t>
            </a:r>
            <a:r>
              <a:rPr lang="en-US" altLang="zh-TW" sz="2000" b="1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  <a:r>
              <a:rPr lang="en-US" altLang="zh-TW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(Georgia) </a:t>
            </a:r>
            <a:r>
              <a:rPr lang="zh-TW" altLang="en-US" sz="2000" b="1" dirty="0">
                <a:latin typeface="Book Antiqua" panose="02040602050305030304" pitchFamily="18" charset="0"/>
                <a:ea typeface="FangSong" panose="02010609060101010101" pitchFamily="49" charset="-122"/>
              </a:rPr>
              <a:t>宣教時，在船上遇到一群德國「默拉維亞弟兄會」</a:t>
            </a:r>
            <a:r>
              <a:rPr lang="en-US" altLang="zh-TW" sz="2000" dirty="0">
                <a:latin typeface="Book Antiqua" panose="02040602050305030304" pitchFamily="18" charset="0"/>
                <a:ea typeface="FangSong" panose="02010609060101010101" pitchFamily="49" charset="-122"/>
              </a:rPr>
              <a:t> ( Moravia )</a:t>
            </a:r>
            <a:r>
              <a:rPr lang="zh-TW" altLang="en-US" sz="2000" b="1" dirty="0">
                <a:latin typeface="Book Antiqua" panose="02040602050305030304" pitchFamily="18" charset="0"/>
                <a:ea typeface="FangSong" panose="02010609060101010101" pitchFamily="49" charset="-122"/>
              </a:rPr>
              <a:t> 敬虔的信徒，深受他們的崇拜與詩歌的影響</a:t>
            </a:r>
            <a:endParaRPr lang="en-US" altLang="zh-TW" sz="20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2"/>
            <a:r>
              <a:rPr lang="zh-TW" alt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帶領的聚會一定唱詩</a:t>
            </a:r>
            <a:endParaRPr lang="en-US" altLang="zh-TW" sz="36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1"/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1741</a:t>
            </a:r>
            <a:r>
              <a:rPr lang="zh-TW" alt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年出版</a:t>
            </a:r>
            <a:r>
              <a:rPr lang="en-US" altLang="zh-TW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《</a:t>
            </a:r>
            <a:r>
              <a:rPr lang="zh-TW" alt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詩篇與聖詩選集</a:t>
            </a:r>
            <a:r>
              <a:rPr lang="en-US" altLang="zh-TW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》</a:t>
            </a:r>
            <a:r>
              <a:rPr lang="en-US" altLang="zh-TW" sz="2600" i="1" dirty="0">
                <a:latin typeface="Book Antiqua" panose="02040602050305030304" pitchFamily="18" charset="0"/>
                <a:ea typeface="FangSong" panose="02010609060101010101" pitchFamily="49" charset="-122"/>
              </a:rPr>
              <a:t>(A Collection of Psalms and Hymns)</a:t>
            </a:r>
          </a:p>
          <a:p>
            <a:pPr lvl="1"/>
            <a:r>
              <a:rPr lang="en-US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1780</a:t>
            </a:r>
            <a:r>
              <a:rPr lang="zh-TW" alt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年出版</a:t>
            </a:r>
            <a:r>
              <a:rPr lang="en-US" altLang="zh-TW" sz="2600" b="1" dirty="0">
                <a:solidFill>
                  <a:srgbClr val="FF0000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《</a:t>
            </a:r>
            <a:r>
              <a:rPr lang="zh-TW" altLang="en-US" sz="2600" b="1" dirty="0">
                <a:solidFill>
                  <a:srgbClr val="FF0000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為衛理公會信徒所寫的詩歌集</a:t>
            </a:r>
            <a:r>
              <a:rPr lang="en-US" altLang="zh-TW" sz="2600" dirty="0">
                <a:solidFill>
                  <a:srgbClr val="FF0000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》</a:t>
            </a:r>
            <a:r>
              <a:rPr lang="en-US" altLang="zh-TW" sz="2600" dirty="0">
                <a:solidFill>
                  <a:schemeClr val="tx1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(</a:t>
            </a:r>
            <a:r>
              <a:rPr lang="en-US" altLang="zh-TW" sz="2600" i="1" dirty="0">
                <a:latin typeface="Book Antiqua" panose="02040602050305030304" pitchFamily="18" charset="0"/>
                <a:ea typeface="FangSong" panose="02010609060101010101" pitchFamily="49" charset="-122"/>
              </a:rPr>
              <a:t>A Collection of Hymns for the Use of the People Called Methodists</a:t>
            </a:r>
            <a:r>
              <a:rPr lang="en-US" altLang="zh-TW" sz="2600" dirty="0">
                <a:latin typeface="Book Antiqua" panose="02040602050305030304" pitchFamily="18" charset="0"/>
                <a:ea typeface="FangSong" panose="02010609060101010101" pitchFamily="49" charset="-122"/>
              </a:rPr>
              <a:t>)</a:t>
            </a:r>
          </a:p>
          <a:p>
            <a:pPr lvl="2"/>
            <a:r>
              <a:rPr lang="en-US" sz="2200" b="1" dirty="0" err="1">
                <a:solidFill>
                  <a:srgbClr val="00B050"/>
                </a:solidFill>
                <a:latin typeface="Book Antiqua" panose="02040602050305030304" pitchFamily="18" charset="0"/>
                <a:ea typeface="FangSong" panose="02010609060101010101" pitchFamily="49" charset="-122"/>
              </a:rPr>
              <a:t>註明詩歌的曲調</a:t>
            </a:r>
            <a:endParaRPr lang="en-US" sz="2200" b="1" dirty="0">
              <a:solidFill>
                <a:srgbClr val="00B050"/>
              </a:solidFill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6E7E67-037F-21ED-FA38-5033BCFD8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2910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41ABEF-39BF-DFAB-746D-BEC7B3E49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b="1" dirty="0">
                <a:latin typeface="FangSong" panose="02010609060101010101" pitchFamily="49" charset="-122"/>
                <a:ea typeface="FangSong" panose="02010609060101010101" pitchFamily="49" charset="-122"/>
              </a:rPr>
              <a:t>衛斯理兄弟的詩歌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70D0A-3C2F-E735-998D-21483FA7E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8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衛斯理要求作曲家不要任意「修補」他編輯的詩歌曲調</a:t>
            </a:r>
            <a:endParaRPr lang="en-US" sz="28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lvl="1"/>
            <a:r>
              <a:rPr lang="en-US" sz="26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教會若不斷地修改詩歌歌詞與</a:t>
            </a:r>
            <a:r>
              <a:rPr lang="en-US" sz="2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曲調</a:t>
            </a:r>
            <a:r>
              <a:rPr lang="en-US" sz="26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，會造成混淆，以至於威脅詩歌的存在</a:t>
            </a:r>
            <a:endParaRPr lang="en-US" sz="26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lvl="1"/>
            <a:r>
              <a:rPr lang="en-US" sz="26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詩歌歌詞與</a:t>
            </a:r>
            <a:r>
              <a:rPr lang="en-US" sz="24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曲調</a:t>
            </a:r>
            <a:r>
              <a:rPr lang="en-US" sz="26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一定要有優良的品質，否則無法生存，很快就消失得無影無蹤</a:t>
            </a:r>
            <a:endParaRPr lang="en-US" sz="26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lvl="1"/>
            <a:r>
              <a:rPr lang="en-US" sz="2600" b="1" dirty="0" err="1">
                <a:latin typeface="FangSong" panose="02010609060101010101" pitchFamily="49" charset="-122"/>
                <a:ea typeface="FangSong" panose="02010609060101010101" pitchFamily="49" charset="-122"/>
              </a:rPr>
              <a:t>會眾需要學習唱詩，要按照樂譜的音符，努力學習詩歌曲調，和大家一起同心歌唱</a:t>
            </a:r>
            <a:endParaRPr lang="en-US" sz="26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lvl="1"/>
            <a:endParaRPr lang="en-US" sz="26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lvl="1"/>
            <a:endParaRPr lang="en-US" sz="26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  <a:p>
            <a:pPr lvl="1"/>
            <a:endParaRPr lang="en-US" sz="2600" b="1" dirty="0">
              <a:latin typeface="FangSong" panose="02010609060101010101" pitchFamily="49" charset="-122"/>
              <a:ea typeface="FangSong" panose="02010609060101010101" pitchFamily="49" charset="-122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B57855-E1B3-FC22-891D-421D4EA07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1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95604E-5BAE-26A8-54C1-F2A71F133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sz="4400" b="1" dirty="0">
                <a:latin typeface="FangSong" panose="02010609060101010101" pitchFamily="49" charset="-122"/>
                <a:ea typeface="FangSong" panose="02010609060101010101" pitchFamily="49" charset="-122"/>
              </a:rPr>
              <a:t>衛斯理兄弟的詩歌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A28683-76D1-055A-FAB6-D104AF3E0A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511331"/>
            <a:ext cx="8825659" cy="3888827"/>
          </a:xfrm>
        </p:spPr>
        <p:txBody>
          <a:bodyPr>
            <a:normAutofit fontScale="92500" lnSpcReduction="20000"/>
          </a:bodyPr>
          <a:lstStyle/>
          <a:p>
            <a:r>
              <a:rPr lang="en-US" sz="32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查理．衛斯理</a:t>
            </a:r>
            <a:r>
              <a:rPr lang="en-US" sz="3200" dirty="0">
                <a:latin typeface="Book Antiqua" panose="02040602050305030304" pitchFamily="18" charset="0"/>
                <a:ea typeface="FangSong" panose="02010609060101010101" pitchFamily="49" charset="-122"/>
              </a:rPr>
              <a:t> </a:t>
            </a:r>
          </a:p>
          <a:p>
            <a:pPr lvl="1"/>
            <a:r>
              <a:rPr lang="en-US" sz="2800" b="1" dirty="0">
                <a:latin typeface="Book Antiqua" panose="02040602050305030304" pitchFamily="18" charset="0"/>
                <a:ea typeface="FangSong" panose="02010609060101010101" pitchFamily="49" charset="-122"/>
              </a:rPr>
              <a:t>寫作詩歌</a:t>
            </a:r>
            <a:r>
              <a:rPr lang="en-US" sz="2800" dirty="0">
                <a:latin typeface="Book Antiqua" panose="02040602050305030304" pitchFamily="18" charset="0"/>
                <a:ea typeface="FangSong" panose="02010609060101010101" pitchFamily="49" charset="-122"/>
              </a:rPr>
              <a:t>6,500 </a:t>
            </a:r>
            <a:r>
              <a:rPr lang="en-US" sz="28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多首的詩歌歌詞</a:t>
            </a:r>
            <a:endParaRPr lang="en-US" sz="28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1"/>
            <a:r>
              <a:rPr lang="en-US" sz="28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詩歌特色</a:t>
            </a:r>
            <a:r>
              <a:rPr lang="en-US" sz="2800" b="1" dirty="0">
                <a:latin typeface="Book Antiqua" panose="02040602050305030304" pitchFamily="18" charset="0"/>
                <a:ea typeface="FangSong" panose="02010609060101010101" pitchFamily="49" charset="-122"/>
              </a:rPr>
              <a:t>	</a:t>
            </a:r>
          </a:p>
          <a:p>
            <a:pPr lvl="2"/>
            <a:r>
              <a:rPr lang="en-US" sz="26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結合可唱性、真誠性、合宜性</a:t>
            </a:r>
            <a:endParaRPr lang="en-US" sz="26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2"/>
            <a:r>
              <a:rPr lang="en-US" sz="26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詩歌溫馨、表達基督徒各樣屬靈的經歷</a:t>
            </a:r>
            <a:endParaRPr lang="en-US" sz="26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2"/>
            <a:r>
              <a:rPr lang="en-US" sz="26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著重音樂帶動情感的能力</a:t>
            </a:r>
            <a:endParaRPr lang="en-US" sz="26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2"/>
            <a:r>
              <a:rPr lang="en-US" sz="26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看重聖餐，鼓勵衛理宗的教會每週守一次聖餐</a:t>
            </a:r>
            <a:endParaRPr lang="en-US" sz="2600" b="1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pPr lvl="2"/>
            <a:r>
              <a:rPr lang="en-US" sz="2600" b="1" dirty="0" err="1">
                <a:latin typeface="Book Antiqua" panose="02040602050305030304" pitchFamily="18" charset="0"/>
                <a:ea typeface="FangSong" panose="02010609060101010101" pitchFamily="49" charset="-122"/>
              </a:rPr>
              <a:t>創作聖餐禮儀的詩歌</a:t>
            </a:r>
            <a:r>
              <a:rPr lang="en-US" sz="2600" b="1" dirty="0">
                <a:latin typeface="Book Antiqua" panose="02040602050305030304" pitchFamily="18" charset="0"/>
                <a:ea typeface="FangSong" panose="02010609060101010101" pitchFamily="49" charset="-122"/>
              </a:rPr>
              <a:t>	</a:t>
            </a:r>
          </a:p>
          <a:p>
            <a:pPr lvl="3"/>
            <a:r>
              <a:rPr lang="en-US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1745</a:t>
            </a:r>
            <a:r>
              <a:rPr 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年出版</a:t>
            </a:r>
            <a:r>
              <a:rPr lang="en-US" altLang="zh-TW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《</a:t>
            </a:r>
            <a:r>
              <a:rPr lang="zh-TW" altLang="en-US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主餐詩歌</a:t>
            </a:r>
            <a:r>
              <a:rPr lang="en-US" altLang="zh-TW" sz="2200" b="1" dirty="0">
                <a:latin typeface="Book Antiqua" panose="02040602050305030304" pitchFamily="18" charset="0"/>
                <a:ea typeface="FangSong" panose="02010609060101010101" pitchFamily="49" charset="-122"/>
              </a:rPr>
              <a:t>》</a:t>
            </a:r>
            <a:r>
              <a:rPr lang="en-US" altLang="zh-TW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(</a:t>
            </a:r>
            <a:r>
              <a:rPr lang="en-US" altLang="zh-TW" sz="2200" i="1" dirty="0">
                <a:latin typeface="Book Antiqua" panose="02040602050305030304" pitchFamily="18" charset="0"/>
                <a:ea typeface="FangSong" panose="02010609060101010101" pitchFamily="49" charset="-122"/>
              </a:rPr>
              <a:t>Hymns for the Lord’s Supper</a:t>
            </a:r>
            <a:r>
              <a:rPr lang="en-US" altLang="zh-TW" sz="2200" dirty="0">
                <a:latin typeface="Book Antiqua" panose="02040602050305030304" pitchFamily="18" charset="0"/>
                <a:ea typeface="FangSong" panose="02010609060101010101" pitchFamily="49" charset="-122"/>
              </a:rPr>
              <a:t>)</a:t>
            </a:r>
          </a:p>
          <a:p>
            <a:pPr marL="0" indent="0">
              <a:buNone/>
            </a:pPr>
            <a:endParaRPr lang="en-US" sz="2200" dirty="0">
              <a:latin typeface="Book Antiqua" panose="02040602050305030304" pitchFamily="18" charset="0"/>
              <a:ea typeface="FangSong" panose="02010609060101010101" pitchFamily="49" charset="-122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BC2774-DFBA-CFF4-E3D4-2316FDCD3C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1B0FB-D917-4C8C-928F-313BD683BF3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591551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{59F984DE-67F2-394F-95C9-6593475427F5}tf10001076</Template>
  <TotalTime>884</TotalTime>
  <Words>1006</Words>
  <Application>Microsoft Macintosh PowerPoint</Application>
  <PresentationFormat>Widescreen</PresentationFormat>
  <Paragraphs>136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FangSong</vt:lpstr>
      <vt:lpstr>Arial</vt:lpstr>
      <vt:lpstr>Book Antiqua</vt:lpstr>
      <vt:lpstr>Calibri</vt:lpstr>
      <vt:lpstr>Century Gothic</vt:lpstr>
      <vt:lpstr>Palatino</vt:lpstr>
      <vt:lpstr>Wingdings 3</vt:lpstr>
      <vt:lpstr>Ion Boardroom</vt:lpstr>
      <vt:lpstr>會眾詩歌綜欖 2-3</vt:lpstr>
      <vt:lpstr>馬丁路德的教會音樂觀</vt:lpstr>
      <vt:lpstr>瓦爾特堡 （Wartburg Castle)  </vt:lpstr>
      <vt:lpstr>艾森納赫的 「路德之家」 （Lutherhaus）</vt:lpstr>
      <vt:lpstr>衛斯理兄弟</vt:lpstr>
      <vt:lpstr>衛斯理兄弟的詩歌</vt:lpstr>
      <vt:lpstr>衛斯理兄弟的詩歌</vt:lpstr>
      <vt:lpstr>衛斯理兄弟的詩歌</vt:lpstr>
      <vt:lpstr>衛斯理兄弟的詩歌</vt:lpstr>
      <vt:lpstr>衛斯理兄弟的詩歌</vt:lpstr>
      <vt:lpstr>衛斯理兄弟的詩歌</vt:lpstr>
      <vt:lpstr>約拿單．愛德華茲對唱詩的看法</vt:lpstr>
      <vt:lpstr>衛斯理兄弟的詩歌</vt:lpstr>
      <vt:lpstr>衛斯理兄弟的詩歌</vt:lpstr>
      <vt:lpstr>奧爾尼聖詩 (Olney Hymns)</vt:lpstr>
      <vt:lpstr>教會音樂史必讀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會眾詩歌綜欖</dc:title>
  <dc:creator>Fang-Lan Hsieh</dc:creator>
  <cp:lastModifiedBy>Fang-Lan Hsieh</cp:lastModifiedBy>
  <cp:revision>51</cp:revision>
  <cp:lastPrinted>2023-03-31T01:47:36Z</cp:lastPrinted>
  <dcterms:created xsi:type="dcterms:W3CDTF">2023-03-17T02:49:35Z</dcterms:created>
  <dcterms:modified xsi:type="dcterms:W3CDTF">2023-04-28T01:29:27Z</dcterms:modified>
</cp:coreProperties>
</file>